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7" r:id="rId1"/>
    <p:sldMasterId id="2147483666" r:id="rId2"/>
    <p:sldMasterId id="2147483675" r:id="rId3"/>
  </p:sldMasterIdLst>
  <p:sldIdLst>
    <p:sldId id="256" r:id="rId4"/>
    <p:sldId id="333" r:id="rId5"/>
    <p:sldId id="258" r:id="rId6"/>
    <p:sldId id="289" r:id="rId7"/>
    <p:sldId id="278" r:id="rId8"/>
    <p:sldId id="274" r:id="rId9"/>
    <p:sldId id="330" r:id="rId10"/>
    <p:sldId id="323" r:id="rId11"/>
    <p:sldId id="293" r:id="rId12"/>
    <p:sldId id="294" r:id="rId13"/>
    <p:sldId id="331" r:id="rId14"/>
    <p:sldId id="332" r:id="rId15"/>
    <p:sldId id="295" r:id="rId16"/>
    <p:sldId id="300" r:id="rId17"/>
    <p:sldId id="297" r:id="rId18"/>
    <p:sldId id="301" r:id="rId19"/>
    <p:sldId id="302" r:id="rId20"/>
    <p:sldId id="303" r:id="rId21"/>
    <p:sldId id="310" r:id="rId22"/>
    <p:sldId id="279" r:id="rId23"/>
    <p:sldId id="309" r:id="rId24"/>
    <p:sldId id="312" r:id="rId25"/>
    <p:sldId id="322" r:id="rId26"/>
    <p:sldId id="313" r:id="rId27"/>
    <p:sldId id="314" r:id="rId28"/>
    <p:sldId id="311" r:id="rId29"/>
    <p:sldId id="305" r:id="rId30"/>
    <p:sldId id="320" r:id="rId31"/>
    <p:sldId id="306" r:id="rId32"/>
    <p:sldId id="316" r:id="rId33"/>
    <p:sldId id="318" r:id="rId34"/>
    <p:sldId id="290" r:id="rId35"/>
    <p:sldId id="326" r:id="rId36"/>
    <p:sldId id="329" r:id="rId37"/>
    <p:sldId id="307" r:id="rId38"/>
    <p:sldId id="317" r:id="rId39"/>
    <p:sldId id="315" r:id="rId40"/>
  </p:sldIdLst>
  <p:sldSz cx="12192000" cy="6858000"/>
  <p:notesSz cx="6858000" cy="9144000"/>
  <p:embeddedFontLst>
    <p:embeddedFont>
      <p:font typeface="II Balfron" pitchFamily="2" charset="0"/>
      <p:regular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0DE"/>
    <a:srgbClr val="609EFF"/>
    <a:srgbClr val="5A2B7B"/>
    <a:srgbClr val="27514F"/>
    <a:srgbClr val="B456F7"/>
    <a:srgbClr val="6BD9D4"/>
    <a:srgbClr val="F5362A"/>
    <a:srgbClr val="F56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92"/>
    <p:restoredTop sz="94640"/>
  </p:normalViewPr>
  <p:slideViewPr>
    <p:cSldViewPr snapToGrid="0" showGuides="1">
      <p:cViewPr varScale="1">
        <p:scale>
          <a:sx n="116" d="100"/>
          <a:sy n="116" d="100"/>
        </p:scale>
        <p:origin x="99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0473CD-DC0B-80D4-B076-9EACB32420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24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515F103-8444-6090-965D-AF94552C43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632"/>
            <a:ext cx="9144000" cy="97516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77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FD87B-7C8E-4B4C-06E0-5FF19A97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D95C-C002-1945-1378-555DB1F76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73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E4441-16EC-9C1B-5413-CA07C856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>
              <a:defRPr sz="115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10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4EFE413-7FFB-70DF-290B-FE60D7575A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1E4441-16EC-9C1B-5413-CA07C856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57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D576D-B9E6-54FE-1599-109507C02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5442E-0DE4-8051-D13F-5E55D8A54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96C77A-D07A-DF9B-43D6-77426196E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97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8110B-418E-A79F-49A1-3A00BC2CF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39020-C609-3BA4-2DFA-C0722BC69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0FB2BB-F5AC-F827-9E36-523EA3D8C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0541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A4A799-C99E-2020-B4D5-C393A8A02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9EC9DA-3A2B-6134-AC55-CF48DA0F29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054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09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D4DC7-9642-0369-B8E5-238CD523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38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953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0473CD-DC0B-80D4-B076-9EACB32420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24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515F103-8444-6090-965D-AF94552C43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632"/>
            <a:ext cx="9144000" cy="97516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08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FD87B-7C8E-4B4C-06E0-5FF19A97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D95C-C002-1945-1378-555DB1F76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14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E4441-16EC-9C1B-5413-CA07C856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>
              <a:defRPr sz="115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21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FD87B-7C8E-4B4C-06E0-5FF19A97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D95C-C002-1945-1378-555DB1F76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60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4EFE413-7FFB-70DF-290B-FE60D7575A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1E4441-16EC-9C1B-5413-CA07C856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17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D576D-B9E6-54FE-1599-109507C02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5442E-0DE4-8051-D13F-5E55D8A54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96C77A-D07A-DF9B-43D6-77426196E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66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8110B-418E-A79F-49A1-3A00BC2CF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39020-C609-3BA4-2DFA-C0722BC69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0FB2BB-F5AC-F827-9E36-523EA3D8C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0541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A4A799-C99E-2020-B4D5-C393A8A02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9EC9DA-3A2B-6134-AC55-CF48DA0F29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054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96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D4DC7-9642-0369-B8E5-238CD523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0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62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E4441-16EC-9C1B-5413-CA07C856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>
              <a:defRPr sz="115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48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4EFE413-7FFB-70DF-290B-FE60D7575A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1E4441-16EC-9C1B-5413-CA07C856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461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D576D-B9E6-54FE-1599-109507C02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5442E-0DE4-8051-D13F-5E55D8A54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96C77A-D07A-DF9B-43D6-77426196E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38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8110B-418E-A79F-49A1-3A00BC2CF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39020-C609-3BA4-2DFA-C0722BC69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0FB2BB-F5AC-F827-9E36-523EA3D8C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0541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A4A799-C99E-2020-B4D5-C393A8A02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9EC9DA-3A2B-6134-AC55-CF48DA0F29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054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79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D4DC7-9642-0369-B8E5-238CD523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9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21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0473CD-DC0B-80D4-B076-9EACB32420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24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515F103-8444-6090-965D-AF94552C43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632"/>
            <a:ext cx="9144000" cy="97516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41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5695BB-1529-15B4-91D6-75FDA974370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4C709-0FE8-1458-2306-9AD26836D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6D2C1-229E-16D6-379A-850770F37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3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55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609EFF"/>
          </a:solidFill>
          <a:latin typeface="II Balfron" pitchFamily="2" charset="0"/>
          <a:ea typeface="+mj-ea"/>
          <a:cs typeface="+mj-cs"/>
        </a:defRPr>
      </a:lvl1pPr>
    </p:titleStyle>
    <p:bodyStyle>
      <a:lvl1pPr marL="4763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4763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4763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4763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4763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5695BB-1529-15B4-91D6-75FDA974370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4C709-0FE8-1458-2306-9AD26836D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6D2C1-229E-16D6-379A-850770F37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3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88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6BD9D4"/>
          </a:solidFill>
          <a:latin typeface="II Balfron" pitchFamily="2" charset="0"/>
          <a:ea typeface="+mj-ea"/>
          <a:cs typeface="+mj-cs"/>
        </a:defRPr>
      </a:lvl1pPr>
    </p:titleStyle>
    <p:bodyStyle>
      <a:lvl1pPr marL="4763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4763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4763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4763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4763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5695BB-1529-15B4-91D6-75FDA974370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4C709-0FE8-1458-2306-9AD26836D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6D2C1-229E-16D6-379A-850770F37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3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39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B456F7"/>
          </a:solidFill>
          <a:latin typeface="II Balfron" pitchFamily="2" charset="0"/>
          <a:ea typeface="+mj-ea"/>
          <a:cs typeface="+mj-cs"/>
        </a:defRPr>
      </a:lvl1pPr>
    </p:titleStyle>
    <p:bodyStyle>
      <a:lvl1pPr marL="4763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4763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4763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4763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4763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BF1FEF5-D069-0767-2B97-4201BEBA7B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4D40DE"/>
                </a:solidFill>
              </a:rPr>
              <a:t>16.10.2025</a:t>
            </a:r>
          </a:p>
        </p:txBody>
      </p:sp>
    </p:spTree>
    <p:extLst>
      <p:ext uri="{BB962C8B-B14F-4D97-AF65-F5344CB8AC3E}">
        <p14:creationId xmlns:p14="http://schemas.microsoft.com/office/powerpoint/2010/main" val="4289463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3F014-2BC9-0708-3AE2-4FE709218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4F07E97E-1FFA-BEF2-5B8E-8624755DF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2" y="5814625"/>
            <a:ext cx="2276828" cy="438027"/>
          </a:xfrm>
          <a:prstGeom prst="rect">
            <a:avLst/>
          </a:prstGeom>
        </p:spPr>
      </p:pic>
      <p:pic>
        <p:nvPicPr>
          <p:cNvPr id="6" name="Picture 5" descr="A graph of a bar chart&#10;&#10;AI-generated content may be incorrect.">
            <a:extLst>
              <a:ext uri="{FF2B5EF4-FFF2-40B4-BE49-F238E27FC236}">
                <a16:creationId xmlns:a16="http://schemas.microsoft.com/office/drawing/2014/main" id="{BBF14975-8B87-5B12-7145-4751DC346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350" y="451691"/>
            <a:ext cx="7772400" cy="4876799"/>
          </a:xfrm>
          <a:prstGeom prst="rect">
            <a:avLst/>
          </a:prstGeom>
        </p:spPr>
      </p:pic>
      <p:pic>
        <p:nvPicPr>
          <p:cNvPr id="7" name="Picture 6" descr="A close-up of a graph paper&#10;&#10;AI-generated content may be incorrect.">
            <a:extLst>
              <a:ext uri="{FF2B5EF4-FFF2-40B4-BE49-F238E27FC236}">
                <a16:creationId xmlns:a16="http://schemas.microsoft.com/office/drawing/2014/main" id="{0C9F63E9-5C94-255D-19DB-2F01CA2AE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03" y="5618019"/>
            <a:ext cx="1994971" cy="83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20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4556E-A268-3552-C985-FC3ECC182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2CDC7BC9-40C6-221C-49D3-5D8620D6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2" y="5814625"/>
            <a:ext cx="2276828" cy="438027"/>
          </a:xfrm>
          <a:prstGeom prst="rect">
            <a:avLst/>
          </a:prstGeom>
        </p:spPr>
      </p:pic>
      <p:pic>
        <p:nvPicPr>
          <p:cNvPr id="7" name="Picture 6" descr="A close-up of a graph paper&#10;&#10;AI-generated content may be incorrect.">
            <a:extLst>
              <a:ext uri="{FF2B5EF4-FFF2-40B4-BE49-F238E27FC236}">
                <a16:creationId xmlns:a16="http://schemas.microsoft.com/office/drawing/2014/main" id="{4F7C254E-9279-F618-89B3-64A838D92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03" y="5618019"/>
            <a:ext cx="1994971" cy="831238"/>
          </a:xfrm>
          <a:prstGeom prst="rect">
            <a:avLst/>
          </a:prstGeom>
        </p:spPr>
      </p:pic>
      <p:pic>
        <p:nvPicPr>
          <p:cNvPr id="3" name="Picture 2" descr="A screenshot of a survey&#10;&#10;AI-generated content may be incorrect.">
            <a:extLst>
              <a:ext uri="{FF2B5EF4-FFF2-40B4-BE49-F238E27FC236}">
                <a16:creationId xmlns:a16="http://schemas.microsoft.com/office/drawing/2014/main" id="{C07046F6-4886-3FAC-485E-D185C7313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497" y="275422"/>
            <a:ext cx="9086384" cy="519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72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12DFF-817E-138C-4777-EEC863137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A450CFA6-8D14-2AD7-DF0D-E2422600E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2" y="5814625"/>
            <a:ext cx="2276828" cy="438027"/>
          </a:xfrm>
          <a:prstGeom prst="rect">
            <a:avLst/>
          </a:prstGeom>
        </p:spPr>
      </p:pic>
      <p:pic>
        <p:nvPicPr>
          <p:cNvPr id="7" name="Picture 6" descr="A close-up of a graph paper&#10;&#10;AI-generated content may be incorrect.">
            <a:extLst>
              <a:ext uri="{FF2B5EF4-FFF2-40B4-BE49-F238E27FC236}">
                <a16:creationId xmlns:a16="http://schemas.microsoft.com/office/drawing/2014/main" id="{49CB51FB-6BA5-479B-FBD2-9C3A271E3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03" y="5618019"/>
            <a:ext cx="1994971" cy="8312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3C3400-F762-F22C-BD34-4803E91072D2}"/>
              </a:ext>
            </a:extLst>
          </p:cNvPr>
          <p:cNvSpPr txBox="1"/>
          <p:nvPr/>
        </p:nvSpPr>
        <p:spPr>
          <a:xfrm>
            <a:off x="838200" y="1165849"/>
            <a:ext cx="7675499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don’t want to ever stop learning new skills and applying them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want to have work friends that I can have a social life with too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wouldn’t care if nobody I knew had even heard of my job or where I work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deserve to be successful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expect the first few years to involve a lot of thankless graft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people starting work now, they’re going to have to run twice as far to get</a:t>
            </a:r>
            <a:r>
              <a:rPr lang="en-GB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half as much</a:t>
            </a:r>
            <a:endParaRPr lang="en-US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I’m looking forward to settling down and starting a family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want to do something where no two days are the same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problem with interesting or creative jobs is that you don’t generally earn that much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don’t expect my work to be what gives my life purpose – that comes from other stuff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While it might be nice to go into business for myself, I think I’d be too stressed about it all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should be regularly acknowledged for your efforts even if you’re not producing results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don’t think I could do a job unless I really believe in it and think it matters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People who make frequent mistakes should expect to get fired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don’t like taking chances when there is a tried and tested way available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Good money and a stable job are more important to me than interesting work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wouldn’t want to work at all if I had enough money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want other people to wish they had my job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doubt if my personal contribution is going to make that much of a difference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don’t mind poor work/life balance if it means I’m being paid really well</a:t>
            </a:r>
          </a:p>
          <a:p>
            <a:pPr algn="l"/>
            <a:endParaRPr lang="en-US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endParaRPr lang="en-US" sz="1400" dirty="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ED9F2D-59A9-DB93-6834-F9FDFFB1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01"/>
            <a:ext cx="10515600" cy="1325563"/>
          </a:xfrm>
        </p:spPr>
        <p:txBody>
          <a:bodyPr/>
          <a:lstStyle/>
          <a:p>
            <a:r>
              <a:rPr lang="en-US" dirty="0"/>
              <a:t>Statements ordered by level of agreement</a:t>
            </a:r>
          </a:p>
        </p:txBody>
      </p:sp>
      <p:pic>
        <p:nvPicPr>
          <p:cNvPr id="10" name="Picture 9" descr="A graph with numbers and a red line&#10;&#10;AI-generated content may be incorrect.">
            <a:extLst>
              <a:ext uri="{FF2B5EF4-FFF2-40B4-BE49-F238E27FC236}">
                <a16:creationId xmlns:a16="http://schemas.microsoft.com/office/drawing/2014/main" id="{529FE78E-CD6C-9041-9E4F-7BC09C274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726" y="1165849"/>
            <a:ext cx="2276828" cy="434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42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BCE99-ECE0-5EAA-CB26-5A2738E15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3B17F09E-663D-91BA-5380-DE92827DC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2" y="5814625"/>
            <a:ext cx="2276828" cy="438027"/>
          </a:xfrm>
          <a:prstGeom prst="rect">
            <a:avLst/>
          </a:prstGeom>
        </p:spPr>
      </p:pic>
      <p:pic>
        <p:nvPicPr>
          <p:cNvPr id="6" name="Picture 5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6FFFC5CD-BA86-7E00-8C8B-A0C62B7DA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06776"/>
            <a:ext cx="7772400" cy="4935428"/>
          </a:xfrm>
          <a:prstGeom prst="rect">
            <a:avLst/>
          </a:prstGeom>
        </p:spPr>
      </p:pic>
      <p:pic>
        <p:nvPicPr>
          <p:cNvPr id="7" name="Picture 6" descr="A close-up of a graph paper&#10;&#10;AI-generated content may be incorrect.">
            <a:extLst>
              <a:ext uri="{FF2B5EF4-FFF2-40B4-BE49-F238E27FC236}">
                <a16:creationId xmlns:a16="http://schemas.microsoft.com/office/drawing/2014/main" id="{E78F453F-6D86-3121-EF12-1216701FC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03" y="5618019"/>
            <a:ext cx="1994971" cy="83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15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5272F-7C68-140F-8B8C-E646982A0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B3342-8F8B-BBFF-9E24-B19E30D41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51" y="485422"/>
            <a:ext cx="9718497" cy="4886144"/>
          </a:xfrm>
          <a:prstGeom prst="rect">
            <a:avLst/>
          </a:prstGeom>
        </p:spPr>
      </p:pic>
      <p:pic>
        <p:nvPicPr>
          <p:cNvPr id="3" name="Picture 2" descr="A close-up of a graph paper&#10;&#10;AI-generated content may be incorrect.">
            <a:extLst>
              <a:ext uri="{FF2B5EF4-FFF2-40B4-BE49-F238E27FC236}">
                <a16:creationId xmlns:a16="http://schemas.microsoft.com/office/drawing/2014/main" id="{02318CAC-53DA-EAEF-D07F-A82358CA4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03" y="5618019"/>
            <a:ext cx="1994971" cy="831238"/>
          </a:xfrm>
          <a:prstGeom prst="rect">
            <a:avLst/>
          </a:prstGeom>
        </p:spPr>
      </p:pic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40E1DD62-E861-86E4-57DA-2EBFE80E3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502" y="5814625"/>
            <a:ext cx="2276828" cy="43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1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1D767-D973-8B25-4E88-8474E56A9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A6C7E6-E088-69CA-40D5-2A7CFD061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452" y="417279"/>
            <a:ext cx="9799096" cy="5009856"/>
          </a:xfrm>
          <a:prstGeom prst="rect">
            <a:avLst/>
          </a:prstGeom>
        </p:spPr>
      </p:pic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8B354FFD-FF9D-2914-F238-40D916A39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502" y="5814625"/>
            <a:ext cx="2276828" cy="438027"/>
          </a:xfrm>
          <a:prstGeom prst="rect">
            <a:avLst/>
          </a:prstGeom>
        </p:spPr>
      </p:pic>
      <p:pic>
        <p:nvPicPr>
          <p:cNvPr id="5" name="Picture 4" descr="A close-up of a graph paper&#10;&#10;AI-generated content may be incorrect.">
            <a:extLst>
              <a:ext uri="{FF2B5EF4-FFF2-40B4-BE49-F238E27FC236}">
                <a16:creationId xmlns:a16="http://schemas.microsoft.com/office/drawing/2014/main" id="{B7EEAB0F-7238-C23F-0716-F0AED65DF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03" y="5618019"/>
            <a:ext cx="1994971" cy="83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08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7588D-0FF3-1321-508D-6D87C26D4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12EF6B-4DFB-BE58-005F-61815E16F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</a:t>
            </a:r>
          </a:p>
        </p:txBody>
      </p:sp>
    </p:spTree>
    <p:extLst>
      <p:ext uri="{BB962C8B-B14F-4D97-AF65-F5344CB8AC3E}">
        <p14:creationId xmlns:p14="http://schemas.microsoft.com/office/powerpoint/2010/main" val="640793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B0CB3-6C0F-EFA2-E0F4-0ADA14740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6DCC6-4712-FABA-9B33-BC267FB26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6644"/>
            <a:ext cx="4447823" cy="466725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Business and Economics</a:t>
            </a:r>
          </a:p>
          <a:p>
            <a:r>
              <a:rPr lang="en-GB" dirty="0"/>
              <a:t>Maths and Psychology</a:t>
            </a:r>
          </a:p>
          <a:p>
            <a:r>
              <a:rPr lang="en-GB" dirty="0"/>
              <a:t>Sociology</a:t>
            </a:r>
          </a:p>
          <a:p>
            <a:r>
              <a:rPr lang="en-GB" dirty="0"/>
              <a:t>Accountancy (degree apprenticeship - after turning down optometry degree place)</a:t>
            </a:r>
          </a:p>
          <a:p>
            <a:r>
              <a:rPr lang="en-GB" dirty="0"/>
              <a:t>Marketing and Business</a:t>
            </a:r>
          </a:p>
          <a:p>
            <a:r>
              <a:rPr lang="en-GB" dirty="0"/>
              <a:t>Media and Communications</a:t>
            </a:r>
          </a:p>
          <a:p>
            <a:r>
              <a:rPr lang="en-GB" dirty="0"/>
              <a:t>Foundation Art &amp; Design</a:t>
            </a:r>
          </a:p>
          <a:p>
            <a:r>
              <a:rPr lang="en-GB" dirty="0"/>
              <a:t>Geography </a:t>
            </a:r>
          </a:p>
          <a:p>
            <a:r>
              <a:rPr lang="en-GB" dirty="0"/>
              <a:t>English Literature</a:t>
            </a:r>
          </a:p>
          <a:p>
            <a:r>
              <a:rPr lang="en-GB" dirty="0"/>
              <a:t>English Literature with Creative Writing  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897BEE-7256-3952-16A2-C8FDB7CA7CCD}"/>
              </a:ext>
            </a:extLst>
          </p:cNvPr>
          <p:cNvSpPr txBox="1">
            <a:spLocks/>
          </p:cNvSpPr>
          <p:nvPr/>
        </p:nvSpPr>
        <p:spPr>
          <a:xfrm>
            <a:off x="6905978" y="1393468"/>
            <a:ext cx="5060244" cy="40138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76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476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20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00" dirty="0"/>
              <a:t>Economics (+ Master’s in Internal Audit and Consultancy)</a:t>
            </a:r>
          </a:p>
          <a:p>
            <a:r>
              <a:rPr lang="en-GB" sz="1900" dirty="0"/>
              <a:t>History (+ Master’s in Politics)</a:t>
            </a:r>
          </a:p>
          <a:p>
            <a:r>
              <a:rPr lang="en-GB" sz="1900" dirty="0"/>
              <a:t>Marketing and Management (+ Master’s in International Marketing) </a:t>
            </a:r>
          </a:p>
          <a:p>
            <a:r>
              <a:rPr lang="en-GB" sz="1900" dirty="0"/>
              <a:t>Politics and International Relations</a:t>
            </a:r>
          </a:p>
          <a:p>
            <a:r>
              <a:rPr lang="en-GB" sz="1900" dirty="0"/>
              <a:t>French and Italian (+ Master’s in Management)</a:t>
            </a:r>
          </a:p>
          <a:p>
            <a:r>
              <a:rPr lang="en-GB" sz="1900" dirty="0"/>
              <a:t>History (+ MSc in Politics and Communication)</a:t>
            </a:r>
          </a:p>
          <a:p>
            <a:r>
              <a:rPr lang="en-GB" sz="1900" b="1" dirty="0" err="1"/>
              <a:t>M.Tech</a:t>
            </a:r>
            <a:r>
              <a:rPr lang="en-GB" sz="1900" b="1" dirty="0"/>
              <a:t> degree</a:t>
            </a:r>
            <a:r>
              <a:rPr lang="en-GB" sz="1900" dirty="0"/>
              <a:t> in Engineering and Management (+ Master’s in Marketing Communications and Advertising )</a:t>
            </a:r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738848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C94FE-7223-3140-9E48-B746A4DE2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BEF6E-1534-4B0C-B286-F628A31C7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89A29-399B-1B6A-76CD-DA2CF6E42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2088" y="2190750"/>
            <a:ext cx="4447823" cy="4667250"/>
          </a:xfrm>
        </p:spPr>
        <p:txBody>
          <a:bodyPr>
            <a:normAutofit/>
          </a:bodyPr>
          <a:lstStyle/>
          <a:p>
            <a:pPr algn="ctr"/>
            <a:r>
              <a:rPr lang="en-GB" sz="3000" dirty="0"/>
              <a:t>Media</a:t>
            </a:r>
          </a:p>
          <a:p>
            <a:pPr algn="ctr"/>
            <a:r>
              <a:rPr lang="en-GB" sz="3000" dirty="0"/>
              <a:t>Creative </a:t>
            </a:r>
          </a:p>
          <a:p>
            <a:pPr algn="ctr"/>
            <a:r>
              <a:rPr lang="en-GB" sz="3000" dirty="0"/>
              <a:t>Civil Service</a:t>
            </a:r>
          </a:p>
          <a:p>
            <a:pPr algn="ctr"/>
            <a:r>
              <a:rPr lang="en-GB" sz="3000" dirty="0"/>
              <a:t>Recruitment</a:t>
            </a:r>
          </a:p>
          <a:p>
            <a:pPr algn="ctr"/>
            <a:r>
              <a:rPr lang="en-GB" sz="3000" dirty="0"/>
              <a:t>Retail banking</a:t>
            </a:r>
          </a:p>
          <a:p>
            <a:pPr algn="ctr"/>
            <a:endParaRPr lang="en-GB" sz="3000" dirty="0"/>
          </a:p>
          <a:p>
            <a:pPr algn="ctr"/>
            <a:endParaRPr lang="en-GB" sz="3000" dirty="0"/>
          </a:p>
          <a:p>
            <a:pPr algn="ctr"/>
            <a:endParaRPr lang="en-GB" sz="3000" dirty="0"/>
          </a:p>
          <a:p>
            <a:pPr algn="ctr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78807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A237F-E878-FA06-1185-7E3DC705D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3CB6E3-285F-CDA3-402E-C004236EB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money</a:t>
            </a:r>
          </a:p>
        </p:txBody>
      </p:sp>
    </p:spTree>
    <p:extLst>
      <p:ext uri="{BB962C8B-B14F-4D97-AF65-F5344CB8AC3E}">
        <p14:creationId xmlns:p14="http://schemas.microsoft.com/office/powerpoint/2010/main" val="362230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0D630-14F5-82BB-8444-8D7340CE7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62A62AEA-9119-4882-E81B-9D52978746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4D40DE"/>
                </a:solidFill>
              </a:rPr>
              <a:t>16.10.2025</a:t>
            </a:r>
          </a:p>
        </p:txBody>
      </p:sp>
      <p:pic>
        <p:nvPicPr>
          <p:cNvPr id="3" name="Picture 2" descr="A purple rectangle with white text&#10;&#10;AI-generated content may be incorrect.">
            <a:extLst>
              <a:ext uri="{FF2B5EF4-FFF2-40B4-BE49-F238E27FC236}">
                <a16:creationId xmlns:a16="http://schemas.microsoft.com/office/drawing/2014/main" id="{452E3F1F-5124-7265-0EBD-3ED462194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72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F453C-CE15-579D-3D21-1BDE75B6D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money</a:t>
            </a:r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0CC1446E-7191-8CD0-3D6C-A594470430AF}"/>
              </a:ext>
            </a:extLst>
          </p:cNvPr>
          <p:cNvSpPr/>
          <p:nvPr/>
        </p:nvSpPr>
        <p:spPr>
          <a:xfrm>
            <a:off x="1027289" y="2111022"/>
            <a:ext cx="2302933" cy="2009422"/>
          </a:xfrm>
          <a:prstGeom prst="wedgeRect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087FBF-F02F-B593-349A-14688FDA7D78}"/>
              </a:ext>
            </a:extLst>
          </p:cNvPr>
          <p:cNvSpPr txBox="1"/>
          <p:nvPr/>
        </p:nvSpPr>
        <p:spPr>
          <a:xfrm>
            <a:off x="1151466" y="2238570"/>
            <a:ext cx="20545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need to be earning £100k by 30. If advertising doesn’t offer that, we’re not looking at it</a:t>
            </a: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7CAB74A2-7582-393F-3AB7-DCBBAA1700D1}"/>
              </a:ext>
            </a:extLst>
          </p:cNvPr>
          <p:cNvSpPr/>
          <p:nvPr/>
        </p:nvSpPr>
        <p:spPr>
          <a:xfrm>
            <a:off x="3635020" y="2111022"/>
            <a:ext cx="2302933" cy="2009422"/>
          </a:xfrm>
          <a:prstGeom prst="wedgeRect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5FAF7-C491-9509-966A-F30FCA396E1A}"/>
              </a:ext>
            </a:extLst>
          </p:cNvPr>
          <p:cNvSpPr txBox="1"/>
          <p:nvPr/>
        </p:nvSpPr>
        <p:spPr>
          <a:xfrm>
            <a:off x="3759197" y="2238570"/>
            <a:ext cx="20545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Don’t expect people to survive in London on £25k. If you want top talent, you have to pay for it. 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96679D8F-8F14-9D68-CE16-B9D98B67B625}"/>
              </a:ext>
            </a:extLst>
          </p:cNvPr>
          <p:cNvSpPr/>
          <p:nvPr/>
        </p:nvSpPr>
        <p:spPr>
          <a:xfrm>
            <a:off x="6254049" y="2111022"/>
            <a:ext cx="2302933" cy="2009422"/>
          </a:xfrm>
          <a:prstGeom prst="wedgeRect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D9C587-E539-762E-C7C2-77B2F1B91254}"/>
              </a:ext>
            </a:extLst>
          </p:cNvPr>
          <p:cNvSpPr txBox="1"/>
          <p:nvPr/>
        </p:nvSpPr>
        <p:spPr>
          <a:xfrm>
            <a:off x="6378226" y="2515568"/>
            <a:ext cx="2054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Starting salaries and London rent are a brutal combo. 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3818FDA4-EDA0-5FF7-1BE7-96FED5593DA1}"/>
              </a:ext>
            </a:extLst>
          </p:cNvPr>
          <p:cNvSpPr/>
          <p:nvPr/>
        </p:nvSpPr>
        <p:spPr>
          <a:xfrm>
            <a:off x="8873078" y="2111022"/>
            <a:ext cx="2302933" cy="2009422"/>
          </a:xfrm>
          <a:prstGeom prst="wedgeRect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7A561B-A7A3-A487-DCF6-B9C5D717E69D}"/>
              </a:ext>
            </a:extLst>
          </p:cNvPr>
          <p:cNvSpPr txBox="1"/>
          <p:nvPr/>
        </p:nvSpPr>
        <p:spPr>
          <a:xfrm>
            <a:off x="8985957" y="2782669"/>
            <a:ext cx="2054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had support from my parents. </a:t>
            </a:r>
          </a:p>
        </p:txBody>
      </p:sp>
    </p:spTree>
    <p:extLst>
      <p:ext uri="{BB962C8B-B14F-4D97-AF65-F5344CB8AC3E}">
        <p14:creationId xmlns:p14="http://schemas.microsoft.com/office/powerpoint/2010/main" val="1543848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40766-5FEE-929F-B305-697F875A2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932711-5BA0-4A3B-EF96-E6867ED14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</a:t>
            </a:r>
          </a:p>
        </p:txBody>
      </p:sp>
    </p:spTree>
    <p:extLst>
      <p:ext uri="{BB962C8B-B14F-4D97-AF65-F5344CB8AC3E}">
        <p14:creationId xmlns:p14="http://schemas.microsoft.com/office/powerpoint/2010/main" val="1812733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3F6C6-305B-C531-F04F-E1645F77F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29A6C-9A42-AA93-031E-E20D77471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</a:t>
            </a:r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B6B76C1D-571E-0A20-748E-FE7526BDD5D3}"/>
              </a:ext>
            </a:extLst>
          </p:cNvPr>
          <p:cNvSpPr/>
          <p:nvPr/>
        </p:nvSpPr>
        <p:spPr>
          <a:xfrm>
            <a:off x="1027289" y="2111022"/>
            <a:ext cx="2302933" cy="2009422"/>
          </a:xfrm>
          <a:prstGeom prst="wedgeRect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1E93E-BFCE-1092-2BAD-25C2D9995322}"/>
              </a:ext>
            </a:extLst>
          </p:cNvPr>
          <p:cNvSpPr txBox="1"/>
          <p:nvPr/>
        </p:nvSpPr>
        <p:spPr>
          <a:xfrm>
            <a:off x="1151466" y="2518938"/>
            <a:ext cx="2054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Strategy appealed because it’s about unlocking human truths</a:t>
            </a: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C393516C-F3D8-6325-BA6C-FEEA69AA6807}"/>
              </a:ext>
            </a:extLst>
          </p:cNvPr>
          <p:cNvSpPr/>
          <p:nvPr/>
        </p:nvSpPr>
        <p:spPr>
          <a:xfrm>
            <a:off x="3635020" y="2111022"/>
            <a:ext cx="2302933" cy="2009422"/>
          </a:xfrm>
          <a:prstGeom prst="wedgeRect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792DDF-3066-5D48-2F44-8F565F43EDA3}"/>
              </a:ext>
            </a:extLst>
          </p:cNvPr>
          <p:cNvSpPr txBox="1"/>
          <p:nvPr/>
        </p:nvSpPr>
        <p:spPr>
          <a:xfrm>
            <a:off x="3759197" y="2238569"/>
            <a:ext cx="20545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always had this balance – loved imagination and creativity but I studied business and economics 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F5D2EA2C-0184-0C09-3ECE-D1FCA46BCC06}"/>
              </a:ext>
            </a:extLst>
          </p:cNvPr>
          <p:cNvSpPr/>
          <p:nvPr/>
        </p:nvSpPr>
        <p:spPr>
          <a:xfrm>
            <a:off x="6254049" y="2111022"/>
            <a:ext cx="2302933" cy="2009422"/>
          </a:xfrm>
          <a:prstGeom prst="wedgeRect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F9752D-59FC-52C8-71A2-DD743F984DD7}"/>
              </a:ext>
            </a:extLst>
          </p:cNvPr>
          <p:cNvSpPr txBox="1"/>
          <p:nvPr/>
        </p:nvSpPr>
        <p:spPr>
          <a:xfrm>
            <a:off x="6378226" y="2515568"/>
            <a:ext cx="2054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Sociology helped me to understand people’s habits and </a:t>
            </a:r>
            <a:r>
              <a:rPr lang="en-US" i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behaviours</a:t>
            </a:r>
            <a:endParaRPr lang="en-US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7963E5DD-DD46-4311-DE48-E68840764014}"/>
              </a:ext>
            </a:extLst>
          </p:cNvPr>
          <p:cNvSpPr/>
          <p:nvPr/>
        </p:nvSpPr>
        <p:spPr>
          <a:xfrm>
            <a:off x="8873078" y="2111022"/>
            <a:ext cx="2302933" cy="2009422"/>
          </a:xfrm>
          <a:prstGeom prst="wedgeRect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D4695-8C6D-F401-1D9E-4A7F76051B9E}"/>
              </a:ext>
            </a:extLst>
          </p:cNvPr>
          <p:cNvSpPr txBox="1"/>
          <p:nvPr/>
        </p:nvSpPr>
        <p:spPr>
          <a:xfrm>
            <a:off x="8985957" y="2515567"/>
            <a:ext cx="2054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love talking to people – trying to turn cold calls into something positive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088ACE-4BA6-512E-9092-B383C99F9DC1}"/>
              </a:ext>
            </a:extLst>
          </p:cNvPr>
          <p:cNvSpPr txBox="1"/>
          <p:nvPr/>
        </p:nvSpPr>
        <p:spPr>
          <a:xfrm>
            <a:off x="1851185" y="4219516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Media exec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98BEC4-A7FE-365E-E87F-1286F09DA47C}"/>
              </a:ext>
            </a:extLst>
          </p:cNvPr>
          <p:cNvSpPr txBox="1"/>
          <p:nvPr/>
        </p:nvSpPr>
        <p:spPr>
          <a:xfrm>
            <a:off x="4504070" y="4229406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Copywriter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D6A56D-59DA-E202-F8A8-8F1F7FF8D864}"/>
              </a:ext>
            </a:extLst>
          </p:cNvPr>
          <p:cNvSpPr txBox="1"/>
          <p:nvPr/>
        </p:nvSpPr>
        <p:spPr>
          <a:xfrm>
            <a:off x="7077945" y="4229406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Media exec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AF3730-A5B4-16A1-567A-381F0B2953CA}"/>
              </a:ext>
            </a:extLst>
          </p:cNvPr>
          <p:cNvSpPr txBox="1"/>
          <p:nvPr/>
        </p:nvSpPr>
        <p:spPr>
          <a:xfrm>
            <a:off x="9821153" y="4229406"/>
            <a:ext cx="195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Recruitment exec</a:t>
            </a:r>
          </a:p>
        </p:txBody>
      </p:sp>
    </p:spTree>
    <p:extLst>
      <p:ext uri="{BB962C8B-B14F-4D97-AF65-F5344CB8AC3E}">
        <p14:creationId xmlns:p14="http://schemas.microsoft.com/office/powerpoint/2010/main" val="1520232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F6A5D-116A-7706-D27F-4CCF4647D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ABB12-5C9A-F79D-35D6-288A5C187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</a:t>
            </a:r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53A66CCF-75E1-03B8-6460-ACA8F01FAAD9}"/>
              </a:ext>
            </a:extLst>
          </p:cNvPr>
          <p:cNvSpPr/>
          <p:nvPr/>
        </p:nvSpPr>
        <p:spPr>
          <a:xfrm>
            <a:off x="2425901" y="2154563"/>
            <a:ext cx="3172178" cy="2799645"/>
          </a:xfrm>
          <a:prstGeom prst="wedgeRect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A93E0B-28C6-B3A6-9F75-2CBEDF83EF94}"/>
              </a:ext>
            </a:extLst>
          </p:cNvPr>
          <p:cNvSpPr txBox="1"/>
          <p:nvPr/>
        </p:nvSpPr>
        <p:spPr>
          <a:xfrm>
            <a:off x="2596950" y="2354055"/>
            <a:ext cx="28300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built a huge amount of self-resilience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(long job search)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148CB5-3700-BC11-B350-200B780E3707}"/>
              </a:ext>
            </a:extLst>
          </p:cNvPr>
          <p:cNvSpPr txBox="1"/>
          <p:nvPr/>
        </p:nvSpPr>
        <p:spPr>
          <a:xfrm>
            <a:off x="6413699" y="2154562"/>
            <a:ext cx="33358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doesn’t kill you makes you better – these experiences will hold you in good stead</a:t>
            </a:r>
          </a:p>
        </p:txBody>
      </p:sp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id="{782A762A-DCB9-0D00-5D68-BD96BF33757C}"/>
              </a:ext>
            </a:extLst>
          </p:cNvPr>
          <p:cNvSpPr/>
          <p:nvPr/>
        </p:nvSpPr>
        <p:spPr>
          <a:xfrm>
            <a:off x="6495542" y="2154562"/>
            <a:ext cx="3172178" cy="2799645"/>
          </a:xfrm>
          <a:prstGeom prst="wedgeRect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77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383B0-8C84-BEF6-DD6A-2127654DB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96AE0F-5353-AF5B-79CF-555DB34A6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123310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4E8D4-DD27-098D-103E-DCD3750A0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D9698-4421-4314-2863-88643166F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Ai- Confidence</a:t>
            </a:r>
            <a:r>
              <a:rPr lang="en-US" dirty="0"/>
              <a:t>, blind optimism or naivety?</a:t>
            </a:r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34538613-C1D3-B719-714C-B23C594CE144}"/>
              </a:ext>
            </a:extLst>
          </p:cNvPr>
          <p:cNvSpPr/>
          <p:nvPr/>
        </p:nvSpPr>
        <p:spPr>
          <a:xfrm>
            <a:off x="1027289" y="2111022"/>
            <a:ext cx="2302933" cy="2009422"/>
          </a:xfrm>
          <a:prstGeom prst="wedgeRect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39DCF4-A489-3A4E-61E4-3323B2A4DD62}"/>
              </a:ext>
            </a:extLst>
          </p:cNvPr>
          <p:cNvSpPr txBox="1"/>
          <p:nvPr/>
        </p:nvSpPr>
        <p:spPr>
          <a:xfrm>
            <a:off x="1151466" y="2518938"/>
            <a:ext cx="2054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It’s not going to be unique enough as YOU or my imagination</a:t>
            </a: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9A21BC51-C0C8-BC38-0169-0F9999DBC123}"/>
              </a:ext>
            </a:extLst>
          </p:cNvPr>
          <p:cNvSpPr/>
          <p:nvPr/>
        </p:nvSpPr>
        <p:spPr>
          <a:xfrm>
            <a:off x="3635020" y="2111022"/>
            <a:ext cx="2302933" cy="2009422"/>
          </a:xfrm>
          <a:prstGeom prst="wedgeRect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6FAA24-5ABE-DB92-2E37-2FBD1F70E5C3}"/>
              </a:ext>
            </a:extLst>
          </p:cNvPr>
          <p:cNvSpPr txBox="1"/>
          <p:nvPr/>
        </p:nvSpPr>
        <p:spPr>
          <a:xfrm>
            <a:off x="3759197" y="2782669"/>
            <a:ext cx="2054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It’s a tool not a threat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6F48D620-D905-199A-AA67-ED4A16C8E449}"/>
              </a:ext>
            </a:extLst>
          </p:cNvPr>
          <p:cNvSpPr/>
          <p:nvPr/>
        </p:nvSpPr>
        <p:spPr>
          <a:xfrm>
            <a:off x="6254049" y="2111022"/>
            <a:ext cx="2302933" cy="2009422"/>
          </a:xfrm>
          <a:prstGeom prst="wedgeRect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D84DC7-AD61-F0DC-E178-08F1C9611023}"/>
              </a:ext>
            </a:extLst>
          </p:cNvPr>
          <p:cNvSpPr txBox="1"/>
          <p:nvPr/>
        </p:nvSpPr>
        <p:spPr>
          <a:xfrm>
            <a:off x="6378226" y="2515568"/>
            <a:ext cx="2054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It’s obvious when something has been AI generated compared to humanly prepared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039B1986-B64B-C4CF-5372-3A08E4FE12B7}"/>
              </a:ext>
            </a:extLst>
          </p:cNvPr>
          <p:cNvSpPr/>
          <p:nvPr/>
        </p:nvSpPr>
        <p:spPr>
          <a:xfrm>
            <a:off x="8873078" y="2111022"/>
            <a:ext cx="2302933" cy="2009422"/>
          </a:xfrm>
          <a:prstGeom prst="wedgeRect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69094E-825C-0673-4CEC-84481CB9E16D}"/>
              </a:ext>
            </a:extLst>
          </p:cNvPr>
          <p:cNvSpPr txBox="1"/>
          <p:nvPr/>
        </p:nvSpPr>
        <p:spPr>
          <a:xfrm>
            <a:off x="8985957" y="2644169"/>
            <a:ext cx="2054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It’s not going to replace real creativity </a:t>
            </a:r>
          </a:p>
        </p:txBody>
      </p:sp>
    </p:spTree>
    <p:extLst>
      <p:ext uri="{BB962C8B-B14F-4D97-AF65-F5344CB8AC3E}">
        <p14:creationId xmlns:p14="http://schemas.microsoft.com/office/powerpoint/2010/main" val="75206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B58BA-43F3-0CF8-22AE-CADCF754E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9491B2-A763-54CC-687C-0FCCA4A8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</a:t>
            </a:r>
          </a:p>
        </p:txBody>
      </p:sp>
    </p:spTree>
    <p:extLst>
      <p:ext uri="{BB962C8B-B14F-4D97-AF65-F5344CB8AC3E}">
        <p14:creationId xmlns:p14="http://schemas.microsoft.com/office/powerpoint/2010/main" val="3787857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865F7-A8F7-987D-92FB-97C5891FC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DB13-6CF6-F400-F1C4-7DEF0B3F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</a:t>
            </a:r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5276F64A-E62F-11F9-DF2D-9046B5EA08ED}"/>
              </a:ext>
            </a:extLst>
          </p:cNvPr>
          <p:cNvSpPr/>
          <p:nvPr/>
        </p:nvSpPr>
        <p:spPr>
          <a:xfrm>
            <a:off x="1027289" y="2111022"/>
            <a:ext cx="2302933" cy="2009422"/>
          </a:xfrm>
          <a:prstGeom prst="wedgeRect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8F8A89-A3C9-020F-BE86-03C8D65DCEF7}"/>
              </a:ext>
            </a:extLst>
          </p:cNvPr>
          <p:cNvSpPr txBox="1"/>
          <p:nvPr/>
        </p:nvSpPr>
        <p:spPr>
          <a:xfrm>
            <a:off x="1151466" y="2406048"/>
            <a:ext cx="2054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It’s the first company I’ve worked for where I have faith in the leadership</a:t>
            </a: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E0A0ECAC-9FE8-EB73-3E7E-9BD980F1F9BA}"/>
              </a:ext>
            </a:extLst>
          </p:cNvPr>
          <p:cNvSpPr/>
          <p:nvPr/>
        </p:nvSpPr>
        <p:spPr>
          <a:xfrm>
            <a:off x="3635020" y="2111022"/>
            <a:ext cx="2302933" cy="2009422"/>
          </a:xfrm>
          <a:prstGeom prst="wedgeRect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C459E1-296C-00AA-09FC-8E41DFF5F7A4}"/>
              </a:ext>
            </a:extLst>
          </p:cNvPr>
          <p:cNvSpPr txBox="1"/>
          <p:nvPr/>
        </p:nvSpPr>
        <p:spPr>
          <a:xfrm>
            <a:off x="3759197" y="2114391"/>
            <a:ext cx="20545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difference between a good manager and a great manager is how they handle moments when I’m overwhelmed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55AE9B61-C7D3-81AF-E1D6-A4F77588AE1E}"/>
              </a:ext>
            </a:extLst>
          </p:cNvPr>
          <p:cNvSpPr/>
          <p:nvPr/>
        </p:nvSpPr>
        <p:spPr>
          <a:xfrm>
            <a:off x="6254049" y="2111022"/>
            <a:ext cx="2302933" cy="2009422"/>
          </a:xfrm>
          <a:prstGeom prst="wedgeRect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35F726-0AB9-7B37-7E46-06AEA83DAEBE}"/>
              </a:ext>
            </a:extLst>
          </p:cNvPr>
          <p:cNvSpPr txBox="1"/>
          <p:nvPr/>
        </p:nvSpPr>
        <p:spPr>
          <a:xfrm>
            <a:off x="6378226" y="2515568"/>
            <a:ext cx="2054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wouldn’t have entered the industry if it wasn’t for her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888E09E2-9174-3659-73F3-BC334AAC8257}"/>
              </a:ext>
            </a:extLst>
          </p:cNvPr>
          <p:cNvSpPr/>
          <p:nvPr/>
        </p:nvSpPr>
        <p:spPr>
          <a:xfrm>
            <a:off x="8873078" y="2111022"/>
            <a:ext cx="2302933" cy="2009422"/>
          </a:xfrm>
          <a:prstGeom prst="wedgeRect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800B24-7B7A-3FF4-0710-F0DB9A16CE1D}"/>
              </a:ext>
            </a:extLst>
          </p:cNvPr>
          <p:cNvSpPr txBox="1"/>
          <p:nvPr/>
        </p:nvSpPr>
        <p:spPr>
          <a:xfrm>
            <a:off x="8985957" y="2391389"/>
            <a:ext cx="2054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Showing vulnerability in leadership? BS. I want to see vision, focus, strength. </a:t>
            </a:r>
          </a:p>
        </p:txBody>
      </p:sp>
    </p:spTree>
    <p:extLst>
      <p:ext uri="{BB962C8B-B14F-4D97-AF65-F5344CB8AC3E}">
        <p14:creationId xmlns:p14="http://schemas.microsoft.com/office/powerpoint/2010/main" val="1667653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3369A-45C8-525B-F64B-EA6037CFC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3D4308B4-CBE7-B7FE-3C18-7D42023E2735}"/>
              </a:ext>
            </a:extLst>
          </p:cNvPr>
          <p:cNvSpPr/>
          <p:nvPr/>
        </p:nvSpPr>
        <p:spPr>
          <a:xfrm>
            <a:off x="2975832" y="2061649"/>
            <a:ext cx="2302933" cy="2009422"/>
          </a:xfrm>
          <a:prstGeom prst="wedgeRect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0A8D8-5BC6-8A4D-30A4-F3D6441662CE}"/>
              </a:ext>
            </a:extLst>
          </p:cNvPr>
          <p:cNvSpPr txBox="1"/>
          <p:nvPr/>
        </p:nvSpPr>
        <p:spPr>
          <a:xfrm>
            <a:off x="2975830" y="2456297"/>
            <a:ext cx="2302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Create a sense of community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233D1666-B8ED-4D3E-1089-C5EB750D6C6D}"/>
              </a:ext>
            </a:extLst>
          </p:cNvPr>
          <p:cNvSpPr/>
          <p:nvPr/>
        </p:nvSpPr>
        <p:spPr>
          <a:xfrm>
            <a:off x="6913237" y="2061649"/>
            <a:ext cx="2302933" cy="2009422"/>
          </a:xfrm>
          <a:prstGeom prst="wedgeRect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15BFC-054F-2E13-3D95-300BF5C42FA8}"/>
              </a:ext>
            </a:extLst>
          </p:cNvPr>
          <p:cNvSpPr txBox="1"/>
          <p:nvPr/>
        </p:nvSpPr>
        <p:spPr>
          <a:xfrm>
            <a:off x="7037414" y="2076307"/>
            <a:ext cx="20545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People are fed up staring at their screens – people actually want to come in and make small talk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9E54FCB-F4B7-5E8E-FB87-6E5BA738F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The workplace as a </a:t>
            </a:r>
            <a:r>
              <a:rPr lang="en-US" dirty="0" err="1"/>
              <a:t>usp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464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BFBD3-8676-9D1E-BF5C-0409327EB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C6D70-5A3A-5C62-9FC7-6D9CED18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action has a reaction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5CB736-A450-9C5F-D5B3-04E4484AEA97}"/>
              </a:ext>
            </a:extLst>
          </p:cNvPr>
          <p:cNvSpPr txBox="1"/>
          <p:nvPr/>
        </p:nvSpPr>
        <p:spPr>
          <a:xfrm>
            <a:off x="1336109" y="2643514"/>
            <a:ext cx="95197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“I’m aware being a white middle-class male is a barrier but if I’m good enough I’ll make it”</a:t>
            </a:r>
          </a:p>
        </p:txBody>
      </p:sp>
    </p:spTree>
    <p:extLst>
      <p:ext uri="{BB962C8B-B14F-4D97-AF65-F5344CB8AC3E}">
        <p14:creationId xmlns:p14="http://schemas.microsoft.com/office/powerpoint/2010/main" val="1267349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DE98C5-EDA9-52A5-A6B8-99DDA979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 on </a:t>
            </a:r>
            <a:r>
              <a:rPr lang="en-US" dirty="0" err="1"/>
              <a:t>awc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72038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9B343-4490-B8F9-B03C-73B5D375C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D2E243-4EB7-0B44-1F0F-CF883FD8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Advice</a:t>
            </a:r>
          </a:p>
        </p:txBody>
      </p:sp>
    </p:spTree>
    <p:extLst>
      <p:ext uri="{BB962C8B-B14F-4D97-AF65-F5344CB8AC3E}">
        <p14:creationId xmlns:p14="http://schemas.microsoft.com/office/powerpoint/2010/main" val="3415948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F453C-CE15-579D-3D21-1BDE75B6D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A4BBA7-AF6A-D74F-AC47-CD9D3BE823EE}"/>
              </a:ext>
            </a:extLst>
          </p:cNvPr>
          <p:cNvSpPr txBox="1"/>
          <p:nvPr/>
        </p:nvSpPr>
        <p:spPr>
          <a:xfrm>
            <a:off x="3048000" y="1582341"/>
            <a:ext cx="6096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Industry wide awareness drive - variety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Greater agency presence on TikTok, Instagram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Young Professionals UK (young-professionals-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uk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Get on campus - careers fairs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Engage with ‘champions’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Engage with UCAS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Parental engagement (schools)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Times Top 100 employers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Emphasise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long term opportunity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long term employees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long term client relationships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Branded Content</a:t>
            </a:r>
          </a:p>
          <a:p>
            <a:endParaRPr lang="en-US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023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8E2AC-9A14-5018-44E1-3A392E3B9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B90D33-B65F-1783-57E4-CD2C15F5B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4562"/>
            <a:ext cx="10515600" cy="2428875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7200" i="1" dirty="0"/>
              <a:t>“Talk about storytelling, fun and lifestyle – show it’s not just suits and corporate boxes”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689F4-3815-8DC6-4416-39C6FA966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Opportunity (for independents?)</a:t>
            </a:r>
          </a:p>
        </p:txBody>
      </p:sp>
    </p:spTree>
    <p:extLst>
      <p:ext uri="{BB962C8B-B14F-4D97-AF65-F5344CB8AC3E}">
        <p14:creationId xmlns:p14="http://schemas.microsoft.com/office/powerpoint/2010/main" val="3893810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568D5-7C9B-554A-21C8-53AD03AB2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069D69-21F7-F1FD-AB5B-73FA2646B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4562"/>
            <a:ext cx="10515600" cy="2428875"/>
          </a:xfrm>
        </p:spPr>
        <p:txBody>
          <a:bodyPr>
            <a:normAutofit fontScale="92500"/>
          </a:bodyPr>
          <a:lstStyle/>
          <a:p>
            <a:pPr algn="ctr"/>
            <a:r>
              <a:rPr lang="en-US" sz="7200" i="1" dirty="0"/>
              <a:t>“No one knows the product as well as the employees”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BF455-38D3-DAC0-DD12-6D890060C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Employee generated content</a:t>
            </a:r>
          </a:p>
        </p:txBody>
      </p:sp>
    </p:spTree>
    <p:extLst>
      <p:ext uri="{BB962C8B-B14F-4D97-AF65-F5344CB8AC3E}">
        <p14:creationId xmlns:p14="http://schemas.microsoft.com/office/powerpoint/2010/main" val="2179402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D6021-1C3A-21F6-41EC-A479846BE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earing glasses and a blue tie&#10;&#10;AI-generated content may be incorrect.">
            <a:extLst>
              <a:ext uri="{FF2B5EF4-FFF2-40B4-BE49-F238E27FC236}">
                <a16:creationId xmlns:a16="http://schemas.microsoft.com/office/drawing/2014/main" id="{3A7B7B32-B0DE-D6F2-672C-6FA6C40A9B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60" b="51686"/>
          <a:stretch>
            <a:fillRect/>
          </a:stretch>
        </p:blipFill>
        <p:spPr>
          <a:xfrm>
            <a:off x="838200" y="1224375"/>
            <a:ext cx="10515600" cy="40138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92977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E6199-4910-DF54-5F55-B2D14F0BC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166A12-65A7-00B8-9550-2225BED6D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finally…</a:t>
            </a:r>
          </a:p>
        </p:txBody>
      </p:sp>
    </p:spTree>
    <p:extLst>
      <p:ext uri="{BB962C8B-B14F-4D97-AF65-F5344CB8AC3E}">
        <p14:creationId xmlns:p14="http://schemas.microsoft.com/office/powerpoint/2010/main" val="969602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991E-192E-1482-D4AA-E6D78F181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B4412BC-A53E-A6F0-993E-DDF8A72CE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4562"/>
            <a:ext cx="10515600" cy="2428875"/>
          </a:xfrm>
        </p:spPr>
        <p:txBody>
          <a:bodyPr>
            <a:normAutofit/>
          </a:bodyPr>
          <a:lstStyle/>
          <a:p>
            <a:pPr algn="ctr"/>
            <a:r>
              <a:rPr lang="en-US" sz="7200" i="1" dirty="0"/>
              <a:t>“Make advertising glamorous again”</a:t>
            </a:r>
          </a:p>
        </p:txBody>
      </p:sp>
    </p:spTree>
    <p:extLst>
      <p:ext uri="{BB962C8B-B14F-4D97-AF65-F5344CB8AC3E}">
        <p14:creationId xmlns:p14="http://schemas.microsoft.com/office/powerpoint/2010/main" val="2224195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62D74-23A8-7559-E867-B6743AA76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242C8124-51D6-CEBB-5072-0802BE1EF9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4D40DE"/>
                </a:solidFill>
              </a:rPr>
              <a:t>16.10.2025</a:t>
            </a:r>
          </a:p>
        </p:txBody>
      </p:sp>
    </p:spTree>
    <p:extLst>
      <p:ext uri="{BB962C8B-B14F-4D97-AF65-F5344CB8AC3E}">
        <p14:creationId xmlns:p14="http://schemas.microsoft.com/office/powerpoint/2010/main" val="1242897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1CE32-312C-D268-BD0C-662FAB32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4562"/>
            <a:ext cx="10515600" cy="242887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7200" i="1" dirty="0"/>
              <a:t>“Why would I want to join an industry that bombards me with rubbish?”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BF895A-CB3B-F565-7394-4C9087B0F3C2}"/>
              </a:ext>
            </a:extLst>
          </p:cNvPr>
          <p:cNvSpPr txBox="1"/>
          <p:nvPr/>
        </p:nvSpPr>
        <p:spPr>
          <a:xfrm>
            <a:off x="8293100" y="494030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Business undergraduate</a:t>
            </a:r>
          </a:p>
        </p:txBody>
      </p:sp>
    </p:spTree>
    <p:extLst>
      <p:ext uri="{BB962C8B-B14F-4D97-AF65-F5344CB8AC3E}">
        <p14:creationId xmlns:p14="http://schemas.microsoft.com/office/powerpoint/2010/main" val="1813632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DE98C5-EDA9-52A5-A6B8-99DDA979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money</a:t>
            </a:r>
          </a:p>
        </p:txBody>
      </p:sp>
    </p:spTree>
    <p:extLst>
      <p:ext uri="{BB962C8B-B14F-4D97-AF65-F5344CB8AC3E}">
        <p14:creationId xmlns:p14="http://schemas.microsoft.com/office/powerpoint/2010/main" val="2521896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F453C-CE15-579D-3D21-1BDE75B6D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B785CE-FBAA-A2D0-B867-F3868CE26133}"/>
              </a:ext>
            </a:extLst>
          </p:cNvPr>
          <p:cNvSpPr txBox="1"/>
          <p:nvPr/>
        </p:nvSpPr>
        <p:spPr>
          <a:xfrm>
            <a:off x="1806222" y="1543932"/>
            <a:ext cx="81162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STAGE 2</a:t>
            </a:r>
          </a:p>
          <a:p>
            <a:r>
              <a:rPr lang="en-GB" b="1" dirty="0">
                <a:solidFill>
                  <a:schemeClr val="bg1"/>
                </a:solidFill>
              </a:rPr>
              <a:t>Quantitative: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200 students in full time education</a:t>
            </a:r>
          </a:p>
          <a:p>
            <a:r>
              <a:rPr lang="en-GB" dirty="0">
                <a:solidFill>
                  <a:schemeClr val="bg1"/>
                </a:solidFill>
              </a:rPr>
              <a:t>Online survey including segmentation questions, attitudinal scale items, ranking tasks, sector engagement checks, and two open-ended questions </a:t>
            </a:r>
          </a:p>
          <a:p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 </a:t>
            </a:r>
            <a:endParaRPr lang="en-GB" dirty="0">
              <a:solidFill>
                <a:schemeClr val="bg1"/>
              </a:solidFill>
            </a:endParaRPr>
          </a:p>
          <a:p>
            <a:br>
              <a:rPr lang="en-GB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Qualitative: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18 x early careers, 1-5 years</a:t>
            </a:r>
          </a:p>
          <a:p>
            <a:r>
              <a:rPr lang="en-GB" dirty="0">
                <a:solidFill>
                  <a:schemeClr val="bg1"/>
                </a:solidFill>
              </a:rPr>
              <a:t>1 to 1 in depth interviews: path from school to employment</a:t>
            </a:r>
          </a:p>
          <a:p>
            <a:r>
              <a:rPr lang="en-GB" dirty="0">
                <a:solidFill>
                  <a:schemeClr val="bg1"/>
                </a:solidFill>
              </a:rPr>
              <a:t>Convenience sampling approach</a:t>
            </a:r>
          </a:p>
          <a:p>
            <a:pPr algn="l"/>
            <a:endParaRPr lang="en-US" dirty="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Picture 15" descr="A black and white logo&#10;&#10;AI-generated content may be incorrect.">
            <a:extLst>
              <a:ext uri="{FF2B5EF4-FFF2-40B4-BE49-F238E27FC236}">
                <a16:creationId xmlns:a16="http://schemas.microsoft.com/office/drawing/2014/main" id="{0B8335BC-AC63-ECE7-FF11-B3BAC4849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586" y="3209986"/>
            <a:ext cx="2276828" cy="438027"/>
          </a:xfrm>
          <a:prstGeom prst="rect">
            <a:avLst/>
          </a:prstGeom>
        </p:spPr>
      </p:pic>
      <p:pic>
        <p:nvPicPr>
          <p:cNvPr id="4" name="Picture 3" descr="A close-up of a graph paper&#10;&#10;AI-generated content may be incorrect.">
            <a:extLst>
              <a:ext uri="{FF2B5EF4-FFF2-40B4-BE49-F238E27FC236}">
                <a16:creationId xmlns:a16="http://schemas.microsoft.com/office/drawing/2014/main" id="{7E70B6AD-D811-E115-B38F-E6058D051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079" y="3013380"/>
            <a:ext cx="1994971" cy="83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21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7B905-600D-F80F-9343-843CDF1D4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DE577-0138-CCC6-A0DC-8151FAAB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Workstream members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F00219-4964-D672-05FA-1710B6D65855}"/>
              </a:ext>
            </a:extLst>
          </p:cNvPr>
          <p:cNvSpPr txBox="1"/>
          <p:nvPr/>
        </p:nvSpPr>
        <p:spPr>
          <a:xfrm>
            <a:off x="9370846" y="5351059"/>
            <a:ext cx="1766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Kellie Vincent </a:t>
            </a:r>
          </a:p>
        </p:txBody>
      </p:sp>
      <p:pic>
        <p:nvPicPr>
          <p:cNvPr id="4" name="Picture 3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C1C78436-1EC6-FD7F-DBAB-113F72036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68" y="1446902"/>
            <a:ext cx="1692886" cy="1703145"/>
          </a:xfrm>
          <a:prstGeom prst="rect">
            <a:avLst/>
          </a:prstGeom>
        </p:spPr>
      </p:pic>
      <p:pic>
        <p:nvPicPr>
          <p:cNvPr id="6" name="Picture 5" descr="A person in a suit&#10;&#10;AI-generated content may be incorrect.">
            <a:extLst>
              <a:ext uri="{FF2B5EF4-FFF2-40B4-BE49-F238E27FC236}">
                <a16:creationId xmlns:a16="http://schemas.microsoft.com/office/drawing/2014/main" id="{16DD3E6F-0955-D8FD-F7C4-89932A114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862" y="1478244"/>
            <a:ext cx="1653826" cy="1695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BBED6B-63F7-BCA9-B6FE-36A5F6935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947" y="1483141"/>
            <a:ext cx="2174508" cy="1693712"/>
          </a:xfrm>
          <a:prstGeom prst="rect">
            <a:avLst/>
          </a:prstGeom>
        </p:spPr>
      </p:pic>
      <p:pic>
        <p:nvPicPr>
          <p:cNvPr id="11" name="Picture 10" descr="A person in a plaid shirt&#10;&#10;AI-generated content may be incorrect.">
            <a:extLst>
              <a:ext uri="{FF2B5EF4-FFF2-40B4-BE49-F238E27FC236}">
                <a16:creationId xmlns:a16="http://schemas.microsoft.com/office/drawing/2014/main" id="{C4E39901-3E62-14FA-F732-D497C88B1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750" y="3649687"/>
            <a:ext cx="1752724" cy="16615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2C689A-0B62-4C79-DFCB-F97570155F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8765" y="3680387"/>
            <a:ext cx="1435100" cy="16370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EAEF01-72D0-D287-3FA7-2C71DE959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6661" y="3645433"/>
            <a:ext cx="1519443" cy="16370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F295A0-01B2-997C-398D-712041C9CC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3405" y="3625222"/>
            <a:ext cx="1422471" cy="1661542"/>
          </a:xfrm>
          <a:prstGeom prst="rect">
            <a:avLst/>
          </a:prstGeom>
        </p:spPr>
      </p:pic>
      <p:pic>
        <p:nvPicPr>
          <p:cNvPr id="23" name="Picture 22" descr="A person in a suit&#10;&#10;AI-generated content may be incorrect.">
            <a:extLst>
              <a:ext uri="{FF2B5EF4-FFF2-40B4-BE49-F238E27FC236}">
                <a16:creationId xmlns:a16="http://schemas.microsoft.com/office/drawing/2014/main" id="{F87A3571-62FE-D185-CC86-A759B9C8C5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0714" y="1431642"/>
            <a:ext cx="1653826" cy="1733666"/>
          </a:xfrm>
          <a:prstGeom prst="rect">
            <a:avLst/>
          </a:prstGeom>
        </p:spPr>
      </p:pic>
      <p:pic>
        <p:nvPicPr>
          <p:cNvPr id="25" name="Picture 24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EAC83092-A52E-2FE7-CFEA-9E97F2868D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1095" y="1506941"/>
            <a:ext cx="1435100" cy="16383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695C8F5-B38B-7265-4D99-C317AE6B4501}"/>
              </a:ext>
            </a:extLst>
          </p:cNvPr>
          <p:cNvSpPr txBox="1"/>
          <p:nvPr/>
        </p:nvSpPr>
        <p:spPr>
          <a:xfrm>
            <a:off x="838200" y="3176853"/>
            <a:ext cx="1752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Jackie Almeida</a:t>
            </a:r>
          </a:p>
          <a:p>
            <a:pPr algn="ctr"/>
            <a:endParaRPr lang="en-US" dirty="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1FDC94-05AE-4F06-A0CF-5165B16AC6B2}"/>
              </a:ext>
            </a:extLst>
          </p:cNvPr>
          <p:cNvSpPr txBox="1"/>
          <p:nvPr/>
        </p:nvSpPr>
        <p:spPr>
          <a:xfrm>
            <a:off x="3090240" y="3165308"/>
            <a:ext cx="127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Vic Davies</a:t>
            </a:r>
          </a:p>
          <a:p>
            <a:pPr algn="ctr"/>
            <a:endParaRPr lang="en-US" dirty="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050CE1-96F9-F063-7817-0529BF61CD9D}"/>
              </a:ext>
            </a:extLst>
          </p:cNvPr>
          <p:cNvSpPr txBox="1"/>
          <p:nvPr/>
        </p:nvSpPr>
        <p:spPr>
          <a:xfrm>
            <a:off x="5155833" y="3176853"/>
            <a:ext cx="1750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Gerry D’Angelo</a:t>
            </a:r>
          </a:p>
          <a:p>
            <a:pPr algn="ctr"/>
            <a:endParaRPr lang="en-US" dirty="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258E01-34C2-3658-0A96-9528A1CAB54A}"/>
              </a:ext>
            </a:extLst>
          </p:cNvPr>
          <p:cNvSpPr txBox="1"/>
          <p:nvPr/>
        </p:nvSpPr>
        <p:spPr>
          <a:xfrm>
            <a:off x="7534900" y="3165307"/>
            <a:ext cx="1649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Chris Hackley</a:t>
            </a:r>
          </a:p>
          <a:p>
            <a:pPr algn="ctr"/>
            <a:endParaRPr lang="en-US" dirty="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E6FA96-11F3-2649-D62F-DCB4E497519B}"/>
              </a:ext>
            </a:extLst>
          </p:cNvPr>
          <p:cNvSpPr txBox="1"/>
          <p:nvPr/>
        </p:nvSpPr>
        <p:spPr>
          <a:xfrm>
            <a:off x="9457180" y="3165306"/>
            <a:ext cx="159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Maxine Haigh</a:t>
            </a:r>
          </a:p>
          <a:p>
            <a:pPr algn="ctr"/>
            <a:endParaRPr lang="en-US" dirty="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C52E6D-C5C7-7063-CC9D-46F6BE71D7E1}"/>
              </a:ext>
            </a:extLst>
          </p:cNvPr>
          <p:cNvSpPr txBox="1"/>
          <p:nvPr/>
        </p:nvSpPr>
        <p:spPr>
          <a:xfrm>
            <a:off x="1087548" y="5311229"/>
            <a:ext cx="1235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Kevin May</a:t>
            </a:r>
          </a:p>
          <a:p>
            <a:pPr algn="ctr"/>
            <a:endParaRPr lang="en-US" dirty="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C3CA23-8BB0-ED74-6088-F2393E533019}"/>
              </a:ext>
            </a:extLst>
          </p:cNvPr>
          <p:cNvSpPr txBox="1"/>
          <p:nvPr/>
        </p:nvSpPr>
        <p:spPr>
          <a:xfrm>
            <a:off x="3144840" y="5322746"/>
            <a:ext cx="1156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Roy Patel</a:t>
            </a:r>
          </a:p>
          <a:p>
            <a:pPr algn="ctr"/>
            <a:endParaRPr lang="en-US" dirty="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A50742-FFC5-2858-E121-E70E9066A31B}"/>
              </a:ext>
            </a:extLst>
          </p:cNvPr>
          <p:cNvSpPr txBox="1"/>
          <p:nvPr/>
        </p:nvSpPr>
        <p:spPr>
          <a:xfrm>
            <a:off x="4911605" y="5322746"/>
            <a:ext cx="2088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Debu</a:t>
            </a:r>
            <a:r>
              <a:rPr lang="en-GB" b="1" dirty="0">
                <a:solidFill>
                  <a:schemeClr val="bg1"/>
                </a:solidFill>
              </a:rPr>
              <a:t> Purkayastha</a:t>
            </a:r>
          </a:p>
          <a:p>
            <a:pPr algn="ctr"/>
            <a:endParaRPr lang="en-US" dirty="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95329D-EEA9-C4EF-522E-D17CAA4ED8DC}"/>
              </a:ext>
            </a:extLst>
          </p:cNvPr>
          <p:cNvSpPr txBox="1"/>
          <p:nvPr/>
        </p:nvSpPr>
        <p:spPr>
          <a:xfrm>
            <a:off x="7499956" y="5322746"/>
            <a:ext cx="1616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Louise Sloper</a:t>
            </a:r>
          </a:p>
          <a:p>
            <a:pPr algn="l"/>
            <a:endParaRPr lang="en-US" dirty="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60EFC6F1-37D6-1220-E7AD-539374700A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17310" y="3552241"/>
            <a:ext cx="1637917" cy="175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79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1422E-37A1-2151-5ADD-F72A64880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591ECA-0493-C901-A60A-E85A1364A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</a:t>
            </a:r>
          </a:p>
        </p:txBody>
      </p:sp>
    </p:spTree>
    <p:extLst>
      <p:ext uri="{BB962C8B-B14F-4D97-AF65-F5344CB8AC3E}">
        <p14:creationId xmlns:p14="http://schemas.microsoft.com/office/powerpoint/2010/main" val="2293040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A155C-FE83-C4CE-89E5-1EC03CE74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2127F8FD-F380-B1B4-517B-3034AF235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2" y="5814625"/>
            <a:ext cx="2276828" cy="438027"/>
          </a:xfrm>
          <a:prstGeom prst="rect">
            <a:avLst/>
          </a:prstGeom>
        </p:spPr>
      </p:pic>
      <p:pic>
        <p:nvPicPr>
          <p:cNvPr id="6" name="Picture 5" descr="A graph with different colored bars&#10;&#10;AI-generated content may be incorrect.">
            <a:extLst>
              <a:ext uri="{FF2B5EF4-FFF2-40B4-BE49-F238E27FC236}">
                <a16:creationId xmlns:a16="http://schemas.microsoft.com/office/drawing/2014/main" id="{E1093865-52F5-2988-4DB9-152159983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867" y="428269"/>
            <a:ext cx="9970265" cy="4925840"/>
          </a:xfrm>
          <a:prstGeom prst="rect">
            <a:avLst/>
          </a:prstGeom>
        </p:spPr>
      </p:pic>
      <p:pic>
        <p:nvPicPr>
          <p:cNvPr id="7" name="Picture 6" descr="A close-up of a graph paper&#10;&#10;AI-generated content may be incorrect.">
            <a:extLst>
              <a:ext uri="{FF2B5EF4-FFF2-40B4-BE49-F238E27FC236}">
                <a16:creationId xmlns:a16="http://schemas.microsoft.com/office/drawing/2014/main" id="{09B51211-D50F-C4D3-64D3-DE19FF0DC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03" y="5618019"/>
            <a:ext cx="1994971" cy="83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8164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56DA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56DA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56DA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12719</TotalTime>
  <Words>916</Words>
  <Application>Microsoft Macintosh PowerPoint</Application>
  <PresentationFormat>Widescreen</PresentationFormat>
  <Paragraphs>137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Roboto</vt:lpstr>
      <vt:lpstr>II Balfron</vt:lpstr>
      <vt:lpstr>Arial</vt:lpstr>
      <vt:lpstr>1_Office Theme</vt:lpstr>
      <vt:lpstr>2_Office Theme</vt:lpstr>
      <vt:lpstr>3_Office Theme</vt:lpstr>
      <vt:lpstr>PowerPoint Presentation</vt:lpstr>
      <vt:lpstr>PowerPoint Presentation</vt:lpstr>
      <vt:lpstr>Previously on awc…</vt:lpstr>
      <vt:lpstr>PowerPoint Presentation</vt:lpstr>
      <vt:lpstr>money</vt:lpstr>
      <vt:lpstr>methodology</vt:lpstr>
      <vt:lpstr>Workstream members</vt:lpstr>
      <vt:lpstr>quantitative</vt:lpstr>
      <vt:lpstr>PowerPoint Presentation</vt:lpstr>
      <vt:lpstr>PowerPoint Presentation</vt:lpstr>
      <vt:lpstr>PowerPoint Presentation</vt:lpstr>
      <vt:lpstr>Statements ordered by level of agreement</vt:lpstr>
      <vt:lpstr>PowerPoint Presentation</vt:lpstr>
      <vt:lpstr>PowerPoint Presentation</vt:lpstr>
      <vt:lpstr>PowerPoint Presentation</vt:lpstr>
      <vt:lpstr>qualitative</vt:lpstr>
      <vt:lpstr>Qualifications</vt:lpstr>
      <vt:lpstr>sectors</vt:lpstr>
      <vt:lpstr>money</vt:lpstr>
      <vt:lpstr>money</vt:lpstr>
      <vt:lpstr>skills</vt:lpstr>
      <vt:lpstr>skills</vt:lpstr>
      <vt:lpstr>skills</vt:lpstr>
      <vt:lpstr>AI</vt:lpstr>
      <vt:lpstr>Ai- Confidence, blind optimism or naivety?</vt:lpstr>
      <vt:lpstr>leadership</vt:lpstr>
      <vt:lpstr>leadership</vt:lpstr>
      <vt:lpstr>The workplace as a usp</vt:lpstr>
      <vt:lpstr>Every action has a reaction</vt:lpstr>
      <vt:lpstr>Advice</vt:lpstr>
      <vt:lpstr>ideas</vt:lpstr>
      <vt:lpstr>Opportunity (for independents?)</vt:lpstr>
      <vt:lpstr>Employee generated content</vt:lpstr>
      <vt:lpstr>PowerPoint Presentation</vt:lpstr>
      <vt:lpstr>And finally…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Charlotte Davidson</dc:creator>
  <cp:lastModifiedBy>Crispin Reed</cp:lastModifiedBy>
  <cp:revision>26</cp:revision>
  <dcterms:created xsi:type="dcterms:W3CDTF">2024-09-03T12:23:53Z</dcterms:created>
  <dcterms:modified xsi:type="dcterms:W3CDTF">2025-10-13T10:53:29Z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a81fdc3-f764-40d8-a48c-a6cd43b1bb55_Enabled">
    <vt:lpwstr>true</vt:lpwstr>
  </property>
  <property fmtid="{D5CDD505-2E9C-101B-9397-08002B2CF9AE}" pid="3" name="MSIP_Label_da81fdc3-f764-40d8-a48c-a6cd43b1bb55_SetDate">
    <vt:lpwstr>2024-09-03T13:04:02Z</vt:lpwstr>
  </property>
  <property fmtid="{D5CDD505-2E9C-101B-9397-08002B2CF9AE}" pid="4" name="MSIP_Label_da81fdc3-f764-40d8-a48c-a6cd43b1bb55_Method">
    <vt:lpwstr>Privileged</vt:lpwstr>
  </property>
  <property fmtid="{D5CDD505-2E9C-101B-9397-08002B2CF9AE}" pid="5" name="MSIP_Label_da81fdc3-f764-40d8-a48c-a6cd43b1bb55_Name">
    <vt:lpwstr>Confidential</vt:lpwstr>
  </property>
  <property fmtid="{D5CDD505-2E9C-101B-9397-08002B2CF9AE}" pid="6" name="MSIP_Label_da81fdc3-f764-40d8-a48c-a6cd43b1bb55_SiteId">
    <vt:lpwstr>95633859-45c9-4df2-ae24-e585655fca15</vt:lpwstr>
  </property>
  <property fmtid="{D5CDD505-2E9C-101B-9397-08002B2CF9AE}" pid="7" name="MSIP_Label_da81fdc3-f764-40d8-a48c-a6cd43b1bb55_ActionId">
    <vt:lpwstr>02605513-c30c-467e-a7c2-4c73b74e3790</vt:lpwstr>
  </property>
  <property fmtid="{D5CDD505-2E9C-101B-9397-08002B2CF9AE}" pid="8" name="MSIP_Label_da81fdc3-f764-40d8-a48c-a6cd43b1bb55_ContentBits">
    <vt:lpwstr>0</vt:lpwstr>
  </property>
</Properties>
</file>