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75" r:id="rId3"/>
    <p:sldId id="259" r:id="rId4"/>
    <p:sldId id="266" r:id="rId5"/>
    <p:sldId id="276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C188A5-70B2-4C17-AFE0-291DE6CE6CB1}" v="2" dt="2025-11-21T08:36:56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0" autoAdjust="0"/>
    <p:restoredTop sz="94660"/>
  </p:normalViewPr>
  <p:slideViewPr>
    <p:cSldViewPr snapToGrid="0">
      <p:cViewPr>
        <p:scale>
          <a:sx n="83" d="100"/>
          <a:sy n="83" d="100"/>
        </p:scale>
        <p:origin x="-48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Jacobs" userId="4552fd74b9980971" providerId="LiveId" clId="{51B99E70-9A20-44CD-BCFC-1171A8727D56}"/>
    <pc:docChg chg="custSel addSld delSld modSld">
      <pc:chgData name="Brian Jacobs" userId="4552fd74b9980971" providerId="LiveId" clId="{51B99E70-9A20-44CD-BCFC-1171A8727D56}" dt="2025-11-21T08:37:31.606" v="10" actId="1076"/>
      <pc:docMkLst>
        <pc:docMk/>
      </pc:docMkLst>
      <pc:sldChg chg="del">
        <pc:chgData name="Brian Jacobs" userId="4552fd74b9980971" providerId="LiveId" clId="{51B99E70-9A20-44CD-BCFC-1171A8727D56}" dt="2025-11-21T08:35:55.462" v="0" actId="47"/>
        <pc:sldMkLst>
          <pc:docMk/>
          <pc:sldMk cId="2558074342" sldId="256"/>
        </pc:sldMkLst>
      </pc:sldChg>
      <pc:sldChg chg="del">
        <pc:chgData name="Brian Jacobs" userId="4552fd74b9980971" providerId="LiveId" clId="{51B99E70-9A20-44CD-BCFC-1171A8727D56}" dt="2025-11-21T08:36:29.097" v="3" actId="47"/>
        <pc:sldMkLst>
          <pc:docMk/>
          <pc:sldMk cId="1034004361" sldId="261"/>
        </pc:sldMkLst>
      </pc:sldChg>
      <pc:sldChg chg="modSp add del mod">
        <pc:chgData name="Brian Jacobs" userId="4552fd74b9980971" providerId="LiveId" clId="{51B99E70-9A20-44CD-BCFC-1171A8727D56}" dt="2025-11-21T08:37:31.606" v="10" actId="1076"/>
        <pc:sldMkLst>
          <pc:docMk/>
          <pc:sldMk cId="3167241924" sldId="262"/>
        </pc:sldMkLst>
        <pc:spChg chg="mod">
          <ac:chgData name="Brian Jacobs" userId="4552fd74b9980971" providerId="LiveId" clId="{51B99E70-9A20-44CD-BCFC-1171A8727D56}" dt="2025-11-21T08:37:19.939" v="9" actId="404"/>
          <ac:spMkLst>
            <pc:docMk/>
            <pc:sldMk cId="3167241924" sldId="262"/>
            <ac:spMk id="2" creationId="{8C8951DF-F62E-DA52-888E-99733849F7DC}"/>
          </ac:spMkLst>
        </pc:spChg>
        <pc:spChg chg="mod">
          <ac:chgData name="Brian Jacobs" userId="4552fd74b9980971" providerId="LiveId" clId="{51B99E70-9A20-44CD-BCFC-1171A8727D56}" dt="2025-11-21T08:37:31.606" v="10" actId="1076"/>
          <ac:spMkLst>
            <pc:docMk/>
            <pc:sldMk cId="3167241924" sldId="262"/>
            <ac:spMk id="3" creationId="{01791801-AB68-1F71-0CCE-5040B02F7E6F}"/>
          </ac:spMkLst>
        </pc:spChg>
      </pc:sldChg>
      <pc:sldChg chg="add">
        <pc:chgData name="Brian Jacobs" userId="4552fd74b9980971" providerId="LiveId" clId="{51B99E70-9A20-44CD-BCFC-1171A8727D56}" dt="2025-11-21T08:36:56.570" v="5"/>
        <pc:sldMkLst>
          <pc:docMk/>
          <pc:sldMk cId="2433241866" sldId="263"/>
        </pc:sldMkLst>
      </pc:sldChg>
      <pc:sldChg chg="add">
        <pc:chgData name="Brian Jacobs" userId="4552fd74b9980971" providerId="LiveId" clId="{51B99E70-9A20-44CD-BCFC-1171A8727D56}" dt="2025-11-21T08:36:56.570" v="5"/>
        <pc:sldMkLst>
          <pc:docMk/>
          <pc:sldMk cId="2371522587" sldId="264"/>
        </pc:sldMkLst>
      </pc:sldChg>
      <pc:sldChg chg="modSp add mod">
        <pc:chgData name="Brian Jacobs" userId="4552fd74b9980971" providerId="LiveId" clId="{51B99E70-9A20-44CD-BCFC-1171A8727D56}" dt="2025-11-21T08:36:56.861" v="6" actId="27636"/>
        <pc:sldMkLst>
          <pc:docMk/>
          <pc:sldMk cId="564335445" sldId="265"/>
        </pc:sldMkLst>
        <pc:spChg chg="mod">
          <ac:chgData name="Brian Jacobs" userId="4552fd74b9980971" providerId="LiveId" clId="{51B99E70-9A20-44CD-BCFC-1171A8727D56}" dt="2025-11-21T08:36:56.861" v="6" actId="27636"/>
          <ac:spMkLst>
            <pc:docMk/>
            <pc:sldMk cId="564335445" sldId="265"/>
            <ac:spMk id="2" creationId="{459CC26E-7BA1-7905-C8BE-18D1DE94D303}"/>
          </ac:spMkLst>
        </pc:spChg>
      </pc:sldChg>
      <pc:sldChg chg="modSp add mod">
        <pc:chgData name="Brian Jacobs" userId="4552fd74b9980971" providerId="LiveId" clId="{51B99E70-9A20-44CD-BCFC-1171A8727D56}" dt="2025-11-21T08:36:25.444" v="2" actId="27636"/>
        <pc:sldMkLst>
          <pc:docMk/>
          <pc:sldMk cId="3238447035" sldId="276"/>
        </pc:sldMkLst>
        <pc:spChg chg="mod">
          <ac:chgData name="Brian Jacobs" userId="4552fd74b9980971" providerId="LiveId" clId="{51B99E70-9A20-44CD-BCFC-1171A8727D56}" dt="2025-11-21T08:36:25.444" v="2" actId="27636"/>
          <ac:spMkLst>
            <pc:docMk/>
            <pc:sldMk cId="3238447035" sldId="276"/>
            <ac:spMk id="2" creationId="{99BE8E04-4A9E-E297-6715-7DD75F0BCB8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9A7EA-A3F5-CCAB-1266-91A2E34E3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944AD6-24C0-9973-5B43-EAEF10AEA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8EFF1-75D9-160D-0914-9AACE03D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3F7B-4813-47E0-9719-8D32FB7DDE4E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4B024-3F96-4F12-47F9-28028E58D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A0176-D544-A3E0-B2C7-AC28FC6B9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5C1-F1C9-4676-AAC1-37787830D7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363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CB164-D2D2-BA38-2C16-AB2CF00ED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6D5FA-CF93-9A16-5133-2B9D2A642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A272D-8E1A-D435-6371-E27264D1E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3F7B-4813-47E0-9719-8D32FB7DDE4E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67AF3-82F8-3BE2-5B9D-BC104F91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1891D-F731-EFD9-C7B8-1FAD7FE5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5C1-F1C9-4676-AAC1-37787830D7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299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40628-3E51-D9B7-36B0-96A161750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6FBE90-9A9D-DD77-88A5-A8320C531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14617-7AE8-1A3D-FC65-F526E6FD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3F7B-4813-47E0-9719-8D32FB7DDE4E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598F4-E2CF-180F-8E92-FDC002CAC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AD640-F47F-3E46-7915-CEC0D938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5C1-F1C9-4676-AAC1-37787830D7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272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0473CD-DC0B-80D4-B076-9EACB32420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515F103-8444-6090-965D-AF94552C4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632"/>
            <a:ext cx="9144000" cy="97516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60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4EFE413-7FFB-70DF-290B-FE60D7575A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E4441-16EC-9C1B-5413-CA07C856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096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0473CD-DC0B-80D4-B076-9EACB32420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515F103-8444-6090-965D-AF94552C4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632"/>
            <a:ext cx="9144000" cy="97516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FD87B-7C8E-4B4C-06E0-5FF19A97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D95C-C002-1945-1378-555DB1F76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58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E4441-16EC-9C1B-5413-CA07C856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>
              <a:defRPr sz="11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90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4EFE413-7FFB-70DF-290B-FE60D7575A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E4441-16EC-9C1B-5413-CA07C856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424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D576D-B9E6-54FE-1599-109507C02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5442E-0DE4-8051-D13F-5E55D8A54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6C77A-D07A-DF9B-43D6-77426196E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91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110B-418E-A79F-49A1-3A00BC2CF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39020-C609-3BA4-2DFA-C0722BC69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FB2BB-F5AC-F827-9E36-523EA3D8C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0541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A4A799-C99E-2020-B4D5-C393A8A02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9EC9DA-3A2B-6134-AC55-CF48DA0F2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054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09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DE5F1-349B-C5FF-BACA-08B9CB56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1B758-B35F-DCC3-59AA-C5C01E7A0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B4477-CA38-3FC5-050B-66EDA7B5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3F7B-4813-47E0-9719-8D32FB7DDE4E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79066-29CC-D150-F083-CFE89132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A5155-242A-8CBC-B7A0-FA61DAC0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5C1-F1C9-4676-AAC1-37787830D7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98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D4DC7-9642-0369-B8E5-238CD523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53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636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EF22D-7DBE-4099-99F0-B83DD9779912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21/11/2025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3F64F-6692-49A2-80FF-3D660AAAEE7A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627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8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99519-B643-5B91-6E1C-4BE159C3E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D253E-97D3-C640-D4F1-873ECF757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A6FA3-74D7-A638-1F5E-CEA9BE33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3F7B-4813-47E0-9719-8D32FB7DDE4E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91375-B785-BF61-EF2C-ADA2AE4F6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2B65E-CE3C-D734-86D9-6D8F92D9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5C1-F1C9-4676-AAC1-37787830D7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53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F8128-3ABB-C71E-DDE3-87FD0D46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CCCBA-9AB4-07CB-D540-A0B62FA929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B7C1D9-996D-05C3-6676-75689F539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BE9E7-3E8F-8607-507E-7BD9A1D69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3F7B-4813-47E0-9719-8D32FB7DDE4E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3EE70-9B10-798C-038A-619CC64AE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8B2D1-F478-D649-FE44-F9D3FC61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5C1-F1C9-4676-AAC1-37787830D7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182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49548-9041-D6F5-F414-B7BFBA168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63595-4B80-C662-E92C-9605C4E09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62E30-2CE6-3DEF-4D64-08BF9613D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C9169A-2970-78BF-26AC-3E11B9D3C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A0DF94-768C-625F-9275-EA28CF792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71A1B1-ED3F-EBB6-E4EC-A6EB03E9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3F7B-4813-47E0-9719-8D32FB7DDE4E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34FE1F-8756-A17C-9152-E2CC5B1E7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8AD3FE-3946-9404-1FFF-0421EFFE9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5C1-F1C9-4676-AAC1-37787830D7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76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2CF7-5D44-1F8A-AF89-D4DA0895F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BD075-7F4C-3A8A-63C4-35C0E6D2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3F7B-4813-47E0-9719-8D32FB7DDE4E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7512EA-6AAA-E7A1-6A27-2B1EFDCA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E99D8-CD52-C4BD-135E-896708295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5C1-F1C9-4676-AAC1-37787830D7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517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5ECD31-79E5-5F57-6D1E-8D44D142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3F7B-4813-47E0-9719-8D32FB7DDE4E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CEE6BC-5C6B-7848-1DA6-E8A99F3E9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6D606-8DED-AC94-4E59-BACF5E7B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5C1-F1C9-4676-AAC1-37787830D7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DB76B-67A1-FC95-59B2-F485046B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6001-4182-0EFB-8FE1-232912DDA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145AE-2D5F-7502-4A59-9AD43B920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3E2B1-ABBD-7410-7464-E4E7990EB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3F7B-4813-47E0-9719-8D32FB7DDE4E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BF7330-F5D8-1411-ADB5-612C5BDCD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ECDAF-211C-A34B-0F36-D764D292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5C1-F1C9-4676-AAC1-37787830D7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88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B30B1-1D6E-E599-E5BE-E92388C3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D2A556-6688-C622-8166-98722CEBF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7000C-0DAF-0947-99A9-687C12C22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957C83-FE63-5DD4-E710-B8C58F3E2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3F7B-4813-47E0-9719-8D32FB7DDE4E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3BA5F-3F84-BA56-4AAC-5F87F3F2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E0F9E-0532-2647-A21B-6E700BA6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5C1-F1C9-4676-AAC1-37787830D7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852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0D579E-14C4-E4B2-97E3-A063C4280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ADEDC-4515-C698-A541-3E50BADB6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DD598-DDA2-8172-FF73-430A5ADA7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343F7B-4813-47E0-9719-8D32FB7DDE4E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FF41C-D568-723F-4957-3E176B4A3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63F5F-C874-1986-3AA2-5D2404A00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20A5C1-F1C9-4676-AAC1-37787830D7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4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5695BB-1529-15B4-91D6-75FDA974370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4C709-0FE8-1458-2306-9AD26836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6D2C1-229E-16D6-379A-850770F37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3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77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609EFF"/>
          </a:solidFill>
          <a:latin typeface="II Balfron" pitchFamily="2" charset="0"/>
          <a:ea typeface="+mj-ea"/>
          <a:cs typeface="+mj-cs"/>
        </a:defRPr>
      </a:lvl1pPr>
    </p:titleStyle>
    <p:bodyStyle>
      <a:lvl1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57054-1E39-578E-9EDB-25DC33FFB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33DF371-3AB9-19BC-1B32-8BE62D55B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327" y="4613138"/>
            <a:ext cx="11619346" cy="194311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Trading, Transparency and Trust: A New Approach</a:t>
            </a:r>
          </a:p>
          <a:p>
            <a:r>
              <a:rPr lang="en-GB" sz="3200" b="1" dirty="0">
                <a:solidFill>
                  <a:schemeClr val="bg1"/>
                </a:solidFill>
              </a:rPr>
              <a:t>Jenny Biggam, Owner, the7stars</a:t>
            </a:r>
          </a:p>
          <a:p>
            <a:r>
              <a:rPr lang="en-GB" sz="3200" b="1" dirty="0">
                <a:solidFill>
                  <a:schemeClr val="bg1"/>
                </a:solidFill>
              </a:rPr>
              <a:t>Neil Harrison, Head of Media, Standard Life</a:t>
            </a:r>
          </a:p>
        </p:txBody>
      </p:sp>
    </p:spTree>
    <p:extLst>
      <p:ext uri="{BB962C8B-B14F-4D97-AF65-F5344CB8AC3E}">
        <p14:creationId xmlns:p14="http://schemas.microsoft.com/office/powerpoint/2010/main" val="2256091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66EEBFC-1BB5-10B2-438A-64145FE8B9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/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442D08-EFBF-1A63-240C-A8719B9FE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41"/>
            <a:ext cx="12189941" cy="6865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40D7FC-4143-7B90-3AE9-FD1697F26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43556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GB" sz="13800" dirty="0"/>
              <a:t>The Landscape of Concern</a:t>
            </a:r>
            <a:endParaRPr lang="en-US" sz="13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B326A-59A4-99EF-DCD2-A8AEFC35B32E}"/>
              </a:ext>
            </a:extLst>
          </p:cNvPr>
          <p:cNvSpPr txBox="1"/>
          <p:nvPr/>
        </p:nvSpPr>
        <p:spPr>
          <a:xfrm>
            <a:off x="0" y="3929449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 Fraud • Content Moderation </a:t>
            </a:r>
            <a:br>
              <a:rPr lang="en-GB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Quality Content • Data Privacy </a:t>
            </a:r>
            <a:br>
              <a:rPr lang="en-GB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Programmatic Supply Chain</a:t>
            </a:r>
            <a:endParaRPr lang="en-US" sz="2800" b="1" dirty="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E98D7-ACF9-AC3B-27B0-C9B1EBAA1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693" y="5860032"/>
            <a:ext cx="1529957" cy="39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62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73FA7-34D2-9810-B525-07607304A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FFBE396-A994-C435-C506-F3FDB12422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2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8E098A-220D-D964-F51F-BDD14C1E9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41"/>
            <a:ext cx="12189941" cy="6865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5CEC9A-EC57-53B9-CE6D-A9E28997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80406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GB" sz="13800" dirty="0"/>
              <a:t>Principal Media</a:t>
            </a:r>
            <a:endParaRPr lang="en-US" sz="13800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070064-FD6B-6367-5FEE-B4559AD6A802}"/>
              </a:ext>
            </a:extLst>
          </p:cNvPr>
          <p:cNvSpPr txBox="1"/>
          <p:nvPr/>
        </p:nvSpPr>
        <p:spPr>
          <a:xfrm>
            <a:off x="0" y="392944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Epicentre of Accountability</a:t>
            </a:r>
            <a:endParaRPr lang="en-US" sz="3600" b="1" dirty="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FF6D65-A0EE-C63D-D803-49BD68BCE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693" y="5860032"/>
            <a:ext cx="1529957" cy="39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97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E8E04-4A9E-E297-6715-7DD75F0BC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How do you feel about the practice of proprietary media?</a:t>
            </a:r>
          </a:p>
        </p:txBody>
      </p:sp>
      <p:sp>
        <p:nvSpPr>
          <p:cNvPr id="5" name="Round Same-side Corner of Rectangle 4">
            <a:extLst>
              <a:ext uri="{FF2B5EF4-FFF2-40B4-BE49-F238E27FC236}">
                <a16:creationId xmlns:a16="http://schemas.microsoft.com/office/drawing/2014/main" id="{2BC766FD-126F-A502-166E-AD0D1496EA6B}"/>
              </a:ext>
            </a:extLst>
          </p:cNvPr>
          <p:cNvSpPr/>
          <p:nvPr/>
        </p:nvSpPr>
        <p:spPr>
          <a:xfrm>
            <a:off x="2977978" y="4405184"/>
            <a:ext cx="1958546" cy="290384"/>
          </a:xfrm>
          <a:prstGeom prst="round2SameRect">
            <a:avLst/>
          </a:prstGeom>
          <a:solidFill>
            <a:srgbClr val="4D40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794B63EA-6B87-7B08-F024-59EBA51050C4}"/>
              </a:ext>
            </a:extLst>
          </p:cNvPr>
          <p:cNvSpPr/>
          <p:nvPr/>
        </p:nvSpPr>
        <p:spPr>
          <a:xfrm>
            <a:off x="5115698" y="2730843"/>
            <a:ext cx="1958546" cy="1964725"/>
          </a:xfrm>
          <a:prstGeom prst="round2SameRect">
            <a:avLst>
              <a:gd name="adj1" fmla="val 5941"/>
              <a:gd name="adj2" fmla="val 0"/>
            </a:avLst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0741926D-9D52-A31B-4F88-145FF56C526B}"/>
              </a:ext>
            </a:extLst>
          </p:cNvPr>
          <p:cNvSpPr/>
          <p:nvPr/>
        </p:nvSpPr>
        <p:spPr>
          <a:xfrm>
            <a:off x="7255480" y="3120081"/>
            <a:ext cx="1958546" cy="1575487"/>
          </a:xfrm>
          <a:prstGeom prst="round2SameRect">
            <a:avLst>
              <a:gd name="adj1" fmla="val 5549"/>
              <a:gd name="adj2" fmla="val 0"/>
            </a:avLst>
          </a:prstGeom>
          <a:solidFill>
            <a:srgbClr val="B456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17808C-9C98-7930-AB1F-6C813E6AE1FC}"/>
              </a:ext>
            </a:extLst>
          </p:cNvPr>
          <p:cNvSpPr txBox="1"/>
          <p:nvPr/>
        </p:nvSpPr>
        <p:spPr>
          <a:xfrm>
            <a:off x="2977978" y="4825314"/>
            <a:ext cx="19585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Positive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CA7FE-D091-8AE1-2C54-14DC4FABDF20}"/>
              </a:ext>
            </a:extLst>
          </p:cNvPr>
          <p:cNvSpPr txBox="1"/>
          <p:nvPr/>
        </p:nvSpPr>
        <p:spPr>
          <a:xfrm>
            <a:off x="5097162" y="4825314"/>
            <a:ext cx="19585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Neutral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0FE6DE-B13D-10B3-7CA5-B9D1955E658A}"/>
              </a:ext>
            </a:extLst>
          </p:cNvPr>
          <p:cNvSpPr txBox="1"/>
          <p:nvPr/>
        </p:nvSpPr>
        <p:spPr>
          <a:xfrm>
            <a:off x="7255478" y="4825314"/>
            <a:ext cx="19585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Negative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930F37-42C5-82CC-3B9C-32F18FE200D0}"/>
              </a:ext>
            </a:extLst>
          </p:cNvPr>
          <p:cNvSpPr txBox="1"/>
          <p:nvPr/>
        </p:nvSpPr>
        <p:spPr>
          <a:xfrm>
            <a:off x="5097162" y="2207623"/>
            <a:ext cx="195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09FF67-7C34-075A-C0FA-BEA6A8A808A9}"/>
              </a:ext>
            </a:extLst>
          </p:cNvPr>
          <p:cNvSpPr txBox="1"/>
          <p:nvPr/>
        </p:nvSpPr>
        <p:spPr>
          <a:xfrm>
            <a:off x="7255478" y="2596861"/>
            <a:ext cx="195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C46824-1E85-512E-B9BF-2BC5DFE138BB}"/>
              </a:ext>
            </a:extLst>
          </p:cNvPr>
          <p:cNvSpPr txBox="1"/>
          <p:nvPr/>
        </p:nvSpPr>
        <p:spPr>
          <a:xfrm>
            <a:off x="2984156" y="3881964"/>
            <a:ext cx="195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5C2C9-2CAD-4B00-FEAE-E98FAA8A5B25}"/>
              </a:ext>
            </a:extLst>
          </p:cNvPr>
          <p:cNvSpPr txBox="1"/>
          <p:nvPr/>
        </p:nvSpPr>
        <p:spPr>
          <a:xfrm>
            <a:off x="661087" y="6153666"/>
            <a:ext cx="3107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Source: ISBA Media Leaders</a:t>
            </a:r>
          </a:p>
        </p:txBody>
      </p:sp>
    </p:spTree>
    <p:extLst>
      <p:ext uri="{BB962C8B-B14F-4D97-AF65-F5344CB8AC3E}">
        <p14:creationId xmlns:p14="http://schemas.microsoft.com/office/powerpoint/2010/main" val="3238447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14BDF-C858-C985-956D-CF1B31E4B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951DF-F62E-DA52-888E-99733849F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3" y="365125"/>
            <a:ext cx="10276114" cy="1667561"/>
          </a:xfrm>
        </p:spPr>
        <p:txBody>
          <a:bodyPr>
            <a:noAutofit/>
          </a:bodyPr>
          <a:lstStyle/>
          <a:p>
            <a:r>
              <a:rPr lang="en-US" sz="4000" dirty="0"/>
              <a:t>Do you think inventory media compromises an agency's ability to provide neutrality in media planning recommendations?</a:t>
            </a:r>
          </a:p>
        </p:txBody>
      </p:sp>
      <p:sp>
        <p:nvSpPr>
          <p:cNvPr id="5" name="Round Same-side Corner of Rectangle 4">
            <a:extLst>
              <a:ext uri="{FF2B5EF4-FFF2-40B4-BE49-F238E27FC236}">
                <a16:creationId xmlns:a16="http://schemas.microsoft.com/office/drawing/2014/main" id="{8C3768FA-1DB2-3F24-ABBB-526294D49EDB}"/>
              </a:ext>
            </a:extLst>
          </p:cNvPr>
          <p:cNvSpPr/>
          <p:nvPr/>
        </p:nvSpPr>
        <p:spPr>
          <a:xfrm>
            <a:off x="2977978" y="4590534"/>
            <a:ext cx="1958546" cy="1050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D40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68FFF379-1235-2D6C-D776-CC98AB56E2BA}"/>
              </a:ext>
            </a:extLst>
          </p:cNvPr>
          <p:cNvSpPr/>
          <p:nvPr/>
        </p:nvSpPr>
        <p:spPr>
          <a:xfrm>
            <a:off x="5115698" y="2730843"/>
            <a:ext cx="1958546" cy="1964725"/>
          </a:xfrm>
          <a:prstGeom prst="round2SameRect">
            <a:avLst>
              <a:gd name="adj1" fmla="val 5941"/>
              <a:gd name="adj2" fmla="val 0"/>
            </a:avLst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30F69332-9684-2CE7-6FA5-6D597A8E7114}"/>
              </a:ext>
            </a:extLst>
          </p:cNvPr>
          <p:cNvSpPr/>
          <p:nvPr/>
        </p:nvSpPr>
        <p:spPr>
          <a:xfrm>
            <a:off x="7255480" y="3941805"/>
            <a:ext cx="1958546" cy="753763"/>
          </a:xfrm>
          <a:prstGeom prst="round2SameRect">
            <a:avLst>
              <a:gd name="adj1" fmla="val 16205"/>
              <a:gd name="adj2" fmla="val 0"/>
            </a:avLst>
          </a:prstGeom>
          <a:solidFill>
            <a:srgbClr val="B456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67D4CC-9D50-5A96-1574-C023B661EE9D}"/>
              </a:ext>
            </a:extLst>
          </p:cNvPr>
          <p:cNvSpPr txBox="1"/>
          <p:nvPr/>
        </p:nvSpPr>
        <p:spPr>
          <a:xfrm>
            <a:off x="2977978" y="4825314"/>
            <a:ext cx="195854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No, I still trust my agency’s planning recommendations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116CB0-60E2-6F2A-7C43-C0BC6238CDEC}"/>
              </a:ext>
            </a:extLst>
          </p:cNvPr>
          <p:cNvSpPr txBox="1"/>
          <p:nvPr/>
        </p:nvSpPr>
        <p:spPr>
          <a:xfrm>
            <a:off x="5097162" y="2207623"/>
            <a:ext cx="195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071043-34AE-44ED-52C2-5D50BCC7542A}"/>
              </a:ext>
            </a:extLst>
          </p:cNvPr>
          <p:cNvSpPr txBox="1"/>
          <p:nvPr/>
        </p:nvSpPr>
        <p:spPr>
          <a:xfrm>
            <a:off x="7255478" y="3418585"/>
            <a:ext cx="195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D44DCA-2CE7-2DC4-D5BC-49E6D8CEC456}"/>
              </a:ext>
            </a:extLst>
          </p:cNvPr>
          <p:cNvSpPr txBox="1"/>
          <p:nvPr/>
        </p:nvSpPr>
        <p:spPr>
          <a:xfrm>
            <a:off x="2984156" y="4067314"/>
            <a:ext cx="195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36B67B-6CEF-0FED-25CE-39D3AAB5E0D2}"/>
              </a:ext>
            </a:extLst>
          </p:cNvPr>
          <p:cNvSpPr txBox="1"/>
          <p:nvPr/>
        </p:nvSpPr>
        <p:spPr>
          <a:xfrm>
            <a:off x="5115697" y="4825314"/>
            <a:ext cx="185969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 sometimes but it’s not a big concern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3A8DD0-EF4D-794D-09B4-F0F79EED9A57}"/>
              </a:ext>
            </a:extLst>
          </p:cNvPr>
          <p:cNvSpPr txBox="1"/>
          <p:nvPr/>
        </p:nvSpPr>
        <p:spPr>
          <a:xfrm>
            <a:off x="7261655" y="4825314"/>
            <a:ext cx="195854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 definitely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791801-AB68-1F71-0CCE-5040B02F7E6F}"/>
              </a:ext>
            </a:extLst>
          </p:cNvPr>
          <p:cNvSpPr txBox="1"/>
          <p:nvPr/>
        </p:nvSpPr>
        <p:spPr>
          <a:xfrm>
            <a:off x="1106761" y="6153666"/>
            <a:ext cx="3107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Source: ISBA Media Leaders</a:t>
            </a:r>
          </a:p>
        </p:txBody>
      </p:sp>
    </p:spTree>
    <p:extLst>
      <p:ext uri="{BB962C8B-B14F-4D97-AF65-F5344CB8AC3E}">
        <p14:creationId xmlns:p14="http://schemas.microsoft.com/office/powerpoint/2010/main" val="3167241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B941A-C62D-6118-4189-6D0B8CDA7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C7AB6-D9B7-0426-FAC0-80F2F671A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67561"/>
          </a:xfrm>
        </p:spPr>
        <p:txBody>
          <a:bodyPr>
            <a:noAutofit/>
          </a:bodyPr>
          <a:lstStyle/>
          <a:p>
            <a:r>
              <a:rPr lang="en-US" sz="5400" dirty="0"/>
              <a:t>Do you think inventory media makes it more difficult to </a:t>
            </a:r>
            <a:br>
              <a:rPr lang="en-US" sz="5400" dirty="0"/>
            </a:br>
            <a:r>
              <a:rPr lang="en-US" sz="5400" dirty="0" err="1"/>
              <a:t>analyse</a:t>
            </a:r>
            <a:r>
              <a:rPr lang="en-US" sz="5400" dirty="0"/>
              <a:t> the effectiveness of your media plan?</a:t>
            </a:r>
          </a:p>
        </p:txBody>
      </p:sp>
      <p:sp>
        <p:nvSpPr>
          <p:cNvPr id="5" name="Round Same-side Corner of Rectangle 4">
            <a:extLst>
              <a:ext uri="{FF2B5EF4-FFF2-40B4-BE49-F238E27FC236}">
                <a16:creationId xmlns:a16="http://schemas.microsoft.com/office/drawing/2014/main" id="{39A9C52A-ACF7-5ADA-6A38-E27FEEB7E5EE}"/>
              </a:ext>
            </a:extLst>
          </p:cNvPr>
          <p:cNvSpPr/>
          <p:nvPr/>
        </p:nvSpPr>
        <p:spPr>
          <a:xfrm>
            <a:off x="2977978" y="2730844"/>
            <a:ext cx="1958546" cy="1964724"/>
          </a:xfrm>
          <a:prstGeom prst="round2SameRect">
            <a:avLst>
              <a:gd name="adj1" fmla="val 4980"/>
              <a:gd name="adj2" fmla="val 0"/>
            </a:avLst>
          </a:prstGeom>
          <a:solidFill>
            <a:srgbClr val="4D40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8FA82B1F-91AF-0803-BA90-44288593846B}"/>
              </a:ext>
            </a:extLst>
          </p:cNvPr>
          <p:cNvSpPr/>
          <p:nvPr/>
        </p:nvSpPr>
        <p:spPr>
          <a:xfrm>
            <a:off x="5115698" y="2905780"/>
            <a:ext cx="1958546" cy="1789788"/>
          </a:xfrm>
          <a:prstGeom prst="round2SameRect">
            <a:avLst>
              <a:gd name="adj1" fmla="val 5941"/>
              <a:gd name="adj2" fmla="val 0"/>
            </a:avLst>
          </a:prstGeom>
          <a:solidFill>
            <a:srgbClr val="609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58C22332-0F0F-3051-1218-A3FF87DE55AF}"/>
              </a:ext>
            </a:extLst>
          </p:cNvPr>
          <p:cNvSpPr/>
          <p:nvPr/>
        </p:nvSpPr>
        <p:spPr>
          <a:xfrm>
            <a:off x="7255480" y="3174275"/>
            <a:ext cx="1958546" cy="1521294"/>
          </a:xfrm>
          <a:prstGeom prst="round2SameRect">
            <a:avLst>
              <a:gd name="adj1" fmla="val 7618"/>
              <a:gd name="adj2" fmla="val 0"/>
            </a:avLst>
          </a:prstGeom>
          <a:solidFill>
            <a:srgbClr val="B456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78A0C-4B68-D78B-199F-9F71FDDC9FCE}"/>
              </a:ext>
            </a:extLst>
          </p:cNvPr>
          <p:cNvSpPr txBox="1"/>
          <p:nvPr/>
        </p:nvSpPr>
        <p:spPr>
          <a:xfrm>
            <a:off x="2977978" y="4825314"/>
            <a:ext cx="20316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No, I am still able to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analyse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effectiveness adequately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7C84B0-51C0-53BC-4564-82582966EAD9}"/>
              </a:ext>
            </a:extLst>
          </p:cNvPr>
          <p:cNvSpPr txBox="1"/>
          <p:nvPr/>
        </p:nvSpPr>
        <p:spPr>
          <a:xfrm>
            <a:off x="5097162" y="2382560"/>
            <a:ext cx="195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C6BABA-4FE9-9EF1-DFF4-F141AE6C4425}"/>
              </a:ext>
            </a:extLst>
          </p:cNvPr>
          <p:cNvSpPr txBox="1"/>
          <p:nvPr/>
        </p:nvSpPr>
        <p:spPr>
          <a:xfrm>
            <a:off x="7255478" y="2644170"/>
            <a:ext cx="195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8CCD1-8EB3-7B5E-AA97-950FF4E58745}"/>
              </a:ext>
            </a:extLst>
          </p:cNvPr>
          <p:cNvSpPr txBox="1"/>
          <p:nvPr/>
        </p:nvSpPr>
        <p:spPr>
          <a:xfrm>
            <a:off x="2984156" y="2207623"/>
            <a:ext cx="195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7EFCF8-C584-3F7D-5AB9-E0769CCEA772}"/>
              </a:ext>
            </a:extLst>
          </p:cNvPr>
          <p:cNvSpPr txBox="1"/>
          <p:nvPr/>
        </p:nvSpPr>
        <p:spPr>
          <a:xfrm>
            <a:off x="5115697" y="4825314"/>
            <a:ext cx="18596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Neutral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8C5E4F-AFE5-D912-BDB8-51D0CE336274}"/>
              </a:ext>
            </a:extLst>
          </p:cNvPr>
          <p:cNvSpPr txBox="1"/>
          <p:nvPr/>
        </p:nvSpPr>
        <p:spPr>
          <a:xfrm>
            <a:off x="7261655" y="4825314"/>
            <a:ext cx="19585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 this is a concern to 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B4683-DCC1-5BD8-7EA6-940116937038}"/>
              </a:ext>
            </a:extLst>
          </p:cNvPr>
          <p:cNvSpPr txBox="1"/>
          <p:nvPr/>
        </p:nvSpPr>
        <p:spPr>
          <a:xfrm>
            <a:off x="661087" y="6153666"/>
            <a:ext cx="3107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Source: ISBA Media Leaders</a:t>
            </a:r>
          </a:p>
        </p:txBody>
      </p:sp>
    </p:spTree>
    <p:extLst>
      <p:ext uri="{BB962C8B-B14F-4D97-AF65-F5344CB8AC3E}">
        <p14:creationId xmlns:p14="http://schemas.microsoft.com/office/powerpoint/2010/main" val="2433241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F82F-EB94-50A0-7B87-186CAB2DA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3769-BC9D-D558-612E-ED2945314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67561"/>
          </a:xfrm>
        </p:spPr>
        <p:txBody>
          <a:bodyPr>
            <a:noAutofit/>
          </a:bodyPr>
          <a:lstStyle/>
          <a:p>
            <a:r>
              <a:rPr lang="en-US" sz="5400" dirty="0"/>
              <a:t>If you use inventory media, what is the #1 reason you choose it?</a:t>
            </a:r>
            <a:br>
              <a:rPr lang="en-US" sz="5400" dirty="0"/>
            </a:br>
            <a:r>
              <a:rPr lang="en-US" sz="5400" dirty="0"/>
              <a:t>(please select all the apply)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FC8789-F41C-83FE-5F61-DBEBEB46B2CC}"/>
              </a:ext>
            </a:extLst>
          </p:cNvPr>
          <p:cNvGrpSpPr/>
          <p:nvPr/>
        </p:nvGrpSpPr>
        <p:grpSpPr>
          <a:xfrm>
            <a:off x="1118874" y="2032686"/>
            <a:ext cx="9954251" cy="3495770"/>
            <a:chOff x="1115136" y="1410788"/>
            <a:chExt cx="9954251" cy="4057553"/>
          </a:xfrm>
        </p:grpSpPr>
        <p:sp>
          <p:nvSpPr>
            <p:cNvPr id="5" name="Round Same-side Corner of Rectangle 4">
              <a:extLst>
                <a:ext uri="{FF2B5EF4-FFF2-40B4-BE49-F238E27FC236}">
                  <a16:creationId xmlns:a16="http://schemas.microsoft.com/office/drawing/2014/main" id="{7A127B7E-9398-C239-6BDE-6FC5041E1B41}"/>
                </a:ext>
              </a:extLst>
            </p:cNvPr>
            <p:cNvSpPr/>
            <p:nvPr/>
          </p:nvSpPr>
          <p:spPr>
            <a:xfrm>
              <a:off x="1115136" y="1939834"/>
              <a:ext cx="1567896" cy="2755734"/>
            </a:xfrm>
            <a:prstGeom prst="round2SameRect">
              <a:avLst>
                <a:gd name="adj1" fmla="val 4980"/>
                <a:gd name="adj2" fmla="val 0"/>
              </a:avLst>
            </a:prstGeom>
            <a:solidFill>
              <a:srgbClr val="4D40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ound Same-side Corner of Rectangle 5">
              <a:extLst>
                <a:ext uri="{FF2B5EF4-FFF2-40B4-BE49-F238E27FC236}">
                  <a16:creationId xmlns:a16="http://schemas.microsoft.com/office/drawing/2014/main" id="{E5A56806-6514-9292-2B56-772B6FDC334A}"/>
                </a:ext>
              </a:extLst>
            </p:cNvPr>
            <p:cNvSpPr/>
            <p:nvPr/>
          </p:nvSpPr>
          <p:spPr>
            <a:xfrm>
              <a:off x="2791261" y="3376748"/>
              <a:ext cx="1567896" cy="1318819"/>
            </a:xfrm>
            <a:prstGeom prst="round2SameRect">
              <a:avLst>
                <a:gd name="adj1" fmla="val 5941"/>
                <a:gd name="adj2" fmla="val 0"/>
              </a:avLst>
            </a:prstGeom>
            <a:solidFill>
              <a:srgbClr val="609E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Round Same-side Corner of Rectangle 6">
              <a:extLst>
                <a:ext uri="{FF2B5EF4-FFF2-40B4-BE49-F238E27FC236}">
                  <a16:creationId xmlns:a16="http://schemas.microsoft.com/office/drawing/2014/main" id="{D03CCD64-427F-B65D-5A57-754C51A71A0C}"/>
                </a:ext>
              </a:extLst>
            </p:cNvPr>
            <p:cNvSpPr/>
            <p:nvPr/>
          </p:nvSpPr>
          <p:spPr>
            <a:xfrm>
              <a:off x="4467386" y="3566159"/>
              <a:ext cx="1567896" cy="1129409"/>
            </a:xfrm>
            <a:prstGeom prst="round2SameRect">
              <a:avLst>
                <a:gd name="adj1" fmla="val 7618"/>
                <a:gd name="adj2" fmla="val 0"/>
              </a:avLst>
            </a:prstGeom>
            <a:solidFill>
              <a:srgbClr val="B456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4B9EC3-A03F-740E-63A5-02449C8FA448}"/>
                </a:ext>
              </a:extLst>
            </p:cNvPr>
            <p:cNvSpPr txBox="1"/>
            <p:nvPr/>
          </p:nvSpPr>
          <p:spPr>
            <a:xfrm>
              <a:off x="1115136" y="4825314"/>
              <a:ext cx="156789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Cost efficiency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9E2F04-B5EC-529C-ABFB-8AD8DDEC1917}"/>
                </a:ext>
              </a:extLst>
            </p:cNvPr>
            <p:cNvSpPr txBox="1"/>
            <p:nvPr/>
          </p:nvSpPr>
          <p:spPr>
            <a:xfrm>
              <a:off x="2791260" y="2834640"/>
              <a:ext cx="15678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11</a:t>
              </a:r>
            </a:p>
          </p:txBody>
        </p:sp>
        <p:sp>
          <p:nvSpPr>
            <p:cNvPr id="9" name="Round Same-side Corner of Rectangle 8">
              <a:extLst>
                <a:ext uri="{FF2B5EF4-FFF2-40B4-BE49-F238E27FC236}">
                  <a16:creationId xmlns:a16="http://schemas.microsoft.com/office/drawing/2014/main" id="{EA39EEA0-B9DB-A299-7202-251479D8A70F}"/>
                </a:ext>
              </a:extLst>
            </p:cNvPr>
            <p:cNvSpPr/>
            <p:nvPr/>
          </p:nvSpPr>
          <p:spPr>
            <a:xfrm>
              <a:off x="6143511" y="3566159"/>
              <a:ext cx="1567896" cy="1129409"/>
            </a:xfrm>
            <a:prstGeom prst="round2SameRect">
              <a:avLst>
                <a:gd name="adj1" fmla="val 7618"/>
                <a:gd name="adj2" fmla="val 0"/>
              </a:avLst>
            </a:prstGeom>
            <a:solidFill>
              <a:srgbClr val="B42CF7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Round Same-side Corner of Rectangle 9">
              <a:extLst>
                <a:ext uri="{FF2B5EF4-FFF2-40B4-BE49-F238E27FC236}">
                  <a16:creationId xmlns:a16="http://schemas.microsoft.com/office/drawing/2014/main" id="{E6CAF265-080F-4C42-65A2-5186D24378F9}"/>
                </a:ext>
              </a:extLst>
            </p:cNvPr>
            <p:cNvSpPr/>
            <p:nvPr/>
          </p:nvSpPr>
          <p:spPr>
            <a:xfrm>
              <a:off x="7819636" y="3566159"/>
              <a:ext cx="1567896" cy="1129409"/>
            </a:xfrm>
            <a:prstGeom prst="round2SameRect">
              <a:avLst>
                <a:gd name="adj1" fmla="val 7618"/>
                <a:gd name="adj2" fmla="val 0"/>
              </a:avLst>
            </a:prstGeom>
            <a:solidFill>
              <a:srgbClr val="B456F7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Round Same-side Corner of Rectangle 14">
              <a:extLst>
                <a:ext uri="{FF2B5EF4-FFF2-40B4-BE49-F238E27FC236}">
                  <a16:creationId xmlns:a16="http://schemas.microsoft.com/office/drawing/2014/main" id="{D83BEDE8-9FDA-0EA2-963D-C1ADF9247EEC}"/>
                </a:ext>
              </a:extLst>
            </p:cNvPr>
            <p:cNvSpPr/>
            <p:nvPr/>
          </p:nvSpPr>
          <p:spPr>
            <a:xfrm>
              <a:off x="9495760" y="2847703"/>
              <a:ext cx="1567896" cy="1847865"/>
            </a:xfrm>
            <a:prstGeom prst="round2SameRect">
              <a:avLst>
                <a:gd name="adj1" fmla="val 7618"/>
                <a:gd name="adj2" fmla="val 0"/>
              </a:avLst>
            </a:prstGeom>
            <a:solidFill>
              <a:srgbClr val="4D40DE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E040FD-6852-0D53-F105-3BC8EEE09A3C}"/>
                </a:ext>
              </a:extLst>
            </p:cNvPr>
            <p:cNvSpPr txBox="1"/>
            <p:nvPr/>
          </p:nvSpPr>
          <p:spPr>
            <a:xfrm>
              <a:off x="2793713" y="4825314"/>
              <a:ext cx="1567896" cy="2143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Improved performance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A1001F-930F-E1CD-3CA1-340B625B202F}"/>
                </a:ext>
              </a:extLst>
            </p:cNvPr>
            <p:cNvSpPr txBox="1"/>
            <p:nvPr/>
          </p:nvSpPr>
          <p:spPr>
            <a:xfrm>
              <a:off x="4472291" y="4825314"/>
              <a:ext cx="156789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Agency pressure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E231E3-7973-ECE7-2ACC-06AEF62B0861}"/>
                </a:ext>
              </a:extLst>
            </p:cNvPr>
            <p:cNvSpPr txBox="1"/>
            <p:nvPr/>
          </p:nvSpPr>
          <p:spPr>
            <a:xfrm>
              <a:off x="6150868" y="4825314"/>
              <a:ext cx="156789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Testing and experimentation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CF3726-E6E7-64B2-4AD7-9DA3948270D3}"/>
                </a:ext>
              </a:extLst>
            </p:cNvPr>
            <p:cNvSpPr txBox="1"/>
            <p:nvPr/>
          </p:nvSpPr>
          <p:spPr>
            <a:xfrm>
              <a:off x="7822914" y="4825314"/>
              <a:ext cx="156789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Opportunistic media buying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99CABB7-69CC-E4F5-966C-A65AD79E6F7E}"/>
                </a:ext>
              </a:extLst>
            </p:cNvPr>
            <p:cNvSpPr txBox="1"/>
            <p:nvPr/>
          </p:nvSpPr>
          <p:spPr>
            <a:xfrm>
              <a:off x="9501491" y="4825314"/>
              <a:ext cx="1567896" cy="643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It delivers incremental value above existing pricing commitments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1566E73-E279-80AF-C9F5-9F6CA8F69622}"/>
                </a:ext>
              </a:extLst>
            </p:cNvPr>
            <p:cNvSpPr txBox="1"/>
            <p:nvPr/>
          </p:nvSpPr>
          <p:spPr>
            <a:xfrm>
              <a:off x="4443711" y="3030231"/>
              <a:ext cx="15678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6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FEA1EE-0F0C-E67E-EA19-78A5E5F12D20}"/>
                </a:ext>
              </a:extLst>
            </p:cNvPr>
            <p:cNvSpPr txBox="1"/>
            <p:nvPr/>
          </p:nvSpPr>
          <p:spPr>
            <a:xfrm>
              <a:off x="6148414" y="3030231"/>
              <a:ext cx="15678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404F0C-C643-817E-4FD0-6EE43455B7C5}"/>
                </a:ext>
              </a:extLst>
            </p:cNvPr>
            <p:cNvSpPr txBox="1"/>
            <p:nvPr/>
          </p:nvSpPr>
          <p:spPr>
            <a:xfrm>
              <a:off x="7813928" y="3030231"/>
              <a:ext cx="15678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5E11D6-4C2C-1E45-A804-CCC0A2488DE0}"/>
                </a:ext>
              </a:extLst>
            </p:cNvPr>
            <p:cNvSpPr txBox="1"/>
            <p:nvPr/>
          </p:nvSpPr>
          <p:spPr>
            <a:xfrm>
              <a:off x="9485973" y="2318306"/>
              <a:ext cx="15678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7B24B3C-2748-DA0F-389C-9C0FB0B7FC6C}"/>
                </a:ext>
              </a:extLst>
            </p:cNvPr>
            <p:cNvSpPr txBox="1"/>
            <p:nvPr/>
          </p:nvSpPr>
          <p:spPr>
            <a:xfrm>
              <a:off x="1125745" y="1410788"/>
              <a:ext cx="15678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15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95A7C4-33A3-56F9-5F6B-21928241CDD3}"/>
              </a:ext>
            </a:extLst>
          </p:cNvPr>
          <p:cNvSpPr txBox="1"/>
          <p:nvPr/>
        </p:nvSpPr>
        <p:spPr>
          <a:xfrm>
            <a:off x="661087" y="6153666"/>
            <a:ext cx="3107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Source: ISBA Media Leaders</a:t>
            </a:r>
          </a:p>
        </p:txBody>
      </p:sp>
    </p:spTree>
    <p:extLst>
      <p:ext uri="{BB962C8B-B14F-4D97-AF65-F5344CB8AC3E}">
        <p14:creationId xmlns:p14="http://schemas.microsoft.com/office/powerpoint/2010/main" val="2371522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2D1B5-1729-228B-0080-B91CD1635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6215407-D00F-47FD-A5B2-E04EE0C660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8000"/>
                    </a14:imgEffect>
                  </a14:imgLayer>
                </a14:imgProps>
              </a:ext>
            </a:extLst>
          </a:blip>
          <a:srcRect/>
          <a:stretch/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59951-8849-5B5E-4700-E4BCC61F5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41"/>
            <a:ext cx="12189941" cy="6865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9CC26E-7BA1-7905-C8BE-18D1DE94D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GB" dirty="0"/>
              <a:t>A Client Viewpoint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F649BE-700E-893A-9F2E-2B87B2AAD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693" y="5860032"/>
            <a:ext cx="1529957" cy="39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354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56DA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218</Words>
  <Application>Microsoft Office PowerPoint</Application>
  <PresentationFormat>Widescreen</PresentationFormat>
  <Paragraphs>46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II Balfron</vt:lpstr>
      <vt:lpstr>Roboto</vt:lpstr>
      <vt:lpstr>Office Theme</vt:lpstr>
      <vt:lpstr>1_Office Theme</vt:lpstr>
      <vt:lpstr>PowerPoint Presentation</vt:lpstr>
      <vt:lpstr>The Landscape of Concern</vt:lpstr>
      <vt:lpstr>Principal Media</vt:lpstr>
      <vt:lpstr>How do you feel about the practice of proprietary media?</vt:lpstr>
      <vt:lpstr>Do you think inventory media compromises an agency's ability to provide neutrality in media planning recommendations?</vt:lpstr>
      <vt:lpstr>Do you think inventory media makes it more difficult to  analyse the effectiveness of your media plan?</vt:lpstr>
      <vt:lpstr>If you use inventory media, what is the #1 reason you choose it? (please select all the apply)</vt:lpstr>
      <vt:lpstr>A Client Viewpoint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Brian Jacobs</dc:creator>
  <cp:lastModifiedBy>Brian Jacobs</cp:lastModifiedBy>
  <cp:revision>1</cp:revision>
  <dcterms:created xsi:type="dcterms:W3CDTF">2025-11-21T08:34:44Z</dcterms:created>
  <dcterms:modified xsi:type="dcterms:W3CDTF">2025-11-21T08:37:36Z</dcterms:modified>
</cp:coreProperties>
</file>