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7" r:id="rId1"/>
    <p:sldMasterId id="2147483666" r:id="rId2"/>
    <p:sldMasterId id="2147483675" r:id="rId3"/>
  </p:sldMasterIdLst>
  <p:notesMasterIdLst>
    <p:notesMasterId r:id="rId17"/>
  </p:notesMasterIdLst>
  <p:sldIdLst>
    <p:sldId id="286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embeddedFontLst>
    <p:embeddedFont>
      <p:font typeface="II Balfron" panose="020B0604020202020204" charset="0"/>
      <p:regular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0DE"/>
    <a:srgbClr val="609EFF"/>
    <a:srgbClr val="5A2B7B"/>
    <a:srgbClr val="27514F"/>
    <a:srgbClr val="B456F7"/>
    <a:srgbClr val="6BD9D4"/>
    <a:srgbClr val="F5362A"/>
    <a:srgbClr val="F56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97C27-FA1B-4592-AD64-529C07901688}" v="1" dt="2025-10-12T17:17:18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60"/>
    <p:restoredTop sz="85294" autoAdjust="0"/>
  </p:normalViewPr>
  <p:slideViewPr>
    <p:cSldViewPr snapToGrid="0" showGuides="1">
      <p:cViewPr varScale="1">
        <p:scale>
          <a:sx n="62" d="100"/>
          <a:sy n="62" d="100"/>
        </p:scale>
        <p:origin x="856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Jacobs" userId="4552fd74b9980971" providerId="LiveId" clId="{51B99E70-9A20-44CD-BCFC-1171A8727D56}"/>
    <pc:docChg chg="custSel addSld modSld">
      <pc:chgData name="Brian Jacobs" userId="4552fd74b9980971" providerId="LiveId" clId="{51B99E70-9A20-44CD-BCFC-1171A8727D56}" dt="2025-10-12T17:17:18.200" v="1" actId="27636"/>
      <pc:docMkLst>
        <pc:docMk/>
      </pc:docMkLst>
      <pc:sldChg chg="modSp add mod">
        <pc:chgData name="Brian Jacobs" userId="4552fd74b9980971" providerId="LiveId" clId="{51B99E70-9A20-44CD-BCFC-1171A8727D56}" dt="2025-10-12T17:17:18.200" v="1" actId="27636"/>
        <pc:sldMkLst>
          <pc:docMk/>
          <pc:sldMk cId="2508560897" sldId="286"/>
        </pc:sldMkLst>
        <pc:spChg chg="mod">
          <ac:chgData name="Brian Jacobs" userId="4552fd74b9980971" providerId="LiveId" clId="{51B99E70-9A20-44CD-BCFC-1171A8727D56}" dt="2025-10-12T17:17:18.200" v="1" actId="27636"/>
          <ac:spMkLst>
            <pc:docMk/>
            <pc:sldMk cId="2508560897" sldId="286"/>
            <ac:spMk id="2" creationId="{1C6BDC36-637B-CAC5-86F9-C55824DDC27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14:27:37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1773 24575,'1'-8'0,"1"0"0,-1 1 0,1-1 0,1 0 0,0 1 0,0-1 0,0 1 0,1 0 0,6-9 0,-5 6 0,29-46 25,3 2 0,44-51 0,97-95-400,497-470-1230,-314 369 1073,-336 281 536,53-36 899,100-53 1,-176 108-857,23-12 80,2 1 0,0 1 0,51-13 0,-15 5-56,-39 9-71,-17 7 0,0 0 0,1 0 0,-1 1 0,1 0 0,13-2 0,-19 3 0,-1 1 0,1 0 0,0 0 0,-1 1 0,1-1 0,0 0 0,-1 1 0,1-1 0,-1 1 0,1-1 0,0 1 0,-1 0 0,1-1 0,-1 1 0,0 0 0,1 0 0,-1 0 0,0 0 0,1 0 0,-1 1 0,0-1 0,0 0 0,0 0 0,0 1 0,0-1 0,0 1 0,-1-1 0,1 1 0,0-1 0,-1 1 0,1-1 0,0 3 0,-1 0 0,1-1 0,0 1 0,-1 0 0,0-1 0,0 1 0,0 0 0,0-1 0,-1 1 0,1 0 0,-1-1 0,0 1 0,-2 5 0,-21 43 0,16-38 0,-200 313-593,88-149 81,-234 459-1016,49 23 812,281-608 840,-95 237-259,115-279 159,-8 30 371,11-38-365,1-1 0,0 1 0,0 0 0,-1 0 0,1-1 0,0 1-1,0 0 1,1 0 0,-1-1 0,0 1 0,0 0 0,1-1 0,-1 1 0,1 0 0,0-1 0,-1 1 0,1-1 0,1 3 0,-1-3 1,1 0 1,-1 0-1,0-1 1,0 1 0,1 0-1,-1-1 1,1 1 0,-1 0-1,0-1 1,1 0-1,-1 1 1,1-1 0,-1 0-1,1 0 1,-1 0-1,1 0 1,-1 0 0,1 0-1,-1 0 1,1 0 0,-1-1-1,1 1 1,1-1-1,39-16 933,-37 14-837,43-23-65,-1-1 0,-2-3 0,54-46 0,-41 32-202,879-730-3736,-215 107 1696,-238 285 2030,-450 359 1064,2 1 0,0 2 0,64-25 0,-98 44-821,0 0 0,0 0 0,1 0 0,-1 0 0,0 0 0,1 1 0,-1-1-1,1 1 1,-1-1 0,1 1 0,-1 0 0,1 0 0,-1 0 0,1 1 0,-1-1 0,1 0 0,-1 1-1,0 0 1,1-1 0,2 2 0,-4-1-45,0 0 1,-1 0-1,1 0 0,0 0 0,0 0 1,-1 0-1,1 0 0,-1 0 1,1 0-1,-1 0 0,1 0 0,-1 0 1,1 0-1,-1 1 0,0-1 0,0 2 1,1 1-33,-1 1 0,-1-1 0,1 0 0,0 0 0,-1 1 0,-2 4 0,-13 42-31,-3 0-1,-3-1 1,-40 70 0,50-97-55,-471 818-3887,49-90 1299,138-247 3003,201-348-398,91-148 41,-34 52 1622,3 2 0,-42 106 0,75-164-1419,-5 21 494,7-24-672,0-1 1,0 0 0,0 1 0,0-1 0,0 1 0,0-1 0,0 0 0,0 1 0,0-1 0,0 1-1,0-1 1,0 1 0,0-1 0,0 0 0,0 1 0,1-1 0,-1 0 0,0 1 0,0-1-1,0 1 1,1-1 0,-1 0 0,0 1 0,0-1 0,1 0 0,-1 0 0,0 1 0,1-1-1,-1 0 1,0 0 0,1 1 0,-1-1 0,0 0 0,1 0 0,-1 0 0,1 0 0,-1 0-1,0 1 1,1-1 0,-1 0 0,1 0 0,-1 0 0,0 0 0,1 0 0,-1 0 0,1 0-1,-1 0 1,0-1 0,1 1 0,-1 0 0,1 0 0,0 0 0,22-7 14,0-2 1,0 0-1,40-22 1,-33 15-38,231-142 9,-68 36 0,-147 97 0,1 1 0,65-22 0,-102 42 0,1 1 0,0 0 0,-1 0 0,1 1 0,0 0 0,17 0 0,-25 2 0,-1 1 0,1-1 0,-1 0 0,1 1 0,0 0 0,-1-1 0,1 1 0,-1 0 0,1 0 0,-1 0 0,0 1 0,1-1 0,-1 0 0,0 1 0,0 0 0,0-1 0,0 1 0,0 0 0,-1 0 0,1 0 0,0 0 0,-1 1 0,0-1 0,1 0 0,-1 1 0,0-1 0,0 1 0,0-1 0,-1 1 0,1-1 0,0 4 0,1 5 0,-1 0 0,0 0 0,0 0 0,-1 0 0,-1 0 0,-1 11 0,-17 66 0,14-69 0,-42 147 0,-70 162 0,-17 49 0,131-367 0,0-1 0,1 1 0,0 0 0,1 0 0,0 0 0,0 0 0,1 0 0,0 0 0,1 0 0,0 0 0,1 0 0,0 0 0,1 0 0,0-1 0,0 1 0,8 14 0,22 50-682,38 121-1,-40-83-6143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14:27:56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24575,'0'739'0,"-14"-558"0,1-26 0,11-99 0,2 0 0,3 1 0,12 64 0,-10-87 0,-2 0 0,-1 40 0,1 15 0,0-69 0,1 1 0,1-1 0,1 0 0,1 0 0,10 20 0,-8-19 0,-1 1 0,-1-1 0,9 46 0,-10 9 0,-6-57 0,1 0 0,0 1 0,2-1 0,0 0 0,13 36 0,-16-55 0,0 0 0,0 0 0,0 0 0,0 0 0,0 0 0,0 0 0,0 0 0,0 0 0,0 0 0,0 0 0,0 0 0,0 0 0,0 0 0,0 0 0,0 0 0,0 0 0,0 0 0,0 0 0,0-1 0,0 1 0,0 0 0,0 0 0,0 0 0,0 0 0,1 0 0,-1 0 0,0 0 0,0 0 0,0 0 0,0 0 0,0 0 0,0 0 0,0 0 0,0 0 0,0 0 0,0 0 0,0 0 0,0 0 0,0 0 0,0 0 0,0 1 0,0-1 0,1 0 0,-1 0 0,0 0 0,0 0 0,0 0 0,0 0 0,0 0 0,0 0 0,0 0 0,0 0 0,0 0 0,0 0 0,0 0 0,0 0 0,0 0 0,0 0 0,0 0 0,0 0 0,0 0 0,0 0 0,0 1 0,2-10 0,0-13 0,-1-360 0,-3 173 0,0 160 0,-11-60 0,-1-21 0,13 95 0,1 16 0,-1 1 0,-1-1 0,-7-35 0,3 34 0,2-1 0,0 1 0,2-1 0,0 0 0,2-1 0,0 1 0,4-28 0,4 3 0,2-1 0,18-52 0,-9 18 0,-16 63 0,1-1 0,0 1 0,2 0 0,0 0 0,1 1 0,10-20 0,-14 33 0,-1 1 0,1-1 0,0 0 0,0 1 0,1 0 0,-1-1 0,1 1 0,0 1 0,-1-1 0,1 0 0,0 1 0,1 0 0,-1 0 0,0 0 0,1 1 0,-1-1 0,1 1 0,-1 0 0,1 0 0,0 1 0,-1 0 0,1-1 0,0 1 0,-1 1 0,1-1 0,6 2 0,5 2 0,0 0 0,0 1 0,0 0 0,-1 1 0,0 1 0,16 10 0,-12-6 0,0 0 0,0-2 0,1 0 0,0-1 0,1-1 0,0-1 0,0-1 0,0-1 0,33 3 0,-40-7 0,1 2 0,0-1 0,-1 2 0,24 7 0,-31-8 0,-1 0 0,0 1 0,0 0 0,-1 0 0,1 1 0,0 0 0,-1 0 0,0 0 0,0 0 0,0 1 0,-1 0 0,8 9 0,-1 2 0,0-1 0,1-1 0,1 0 0,0-1 0,1 0 0,1-1 0,16 11 0,-13-12 0,-2 1 0,1 0 0,-1 2 0,-1 0 0,-1 0 0,0 2 0,-1 0 0,0 0 0,-2 1 0,16 28 0,-21-33 0,1 0 0,10 14 0,-10-15 0,0 0 0,9 18 0,33 65 0,-49-93 0,8 16 0,0 1 0,-1 0 0,-1 0 0,-1 1 0,-1 0 0,4 34 0,-5-22 0,8 35 0,-6-37 0,4 51 0,-10 263 0,-10-765 0,-3 148 0,-9-111 0,19 351 0,1 22 0,1 0 0,1 0 0,0 1 0,1-1 0,0 0 0,0 0 0,2 0 0,2-12 0,-4 22 0,1 0 0,0 1 0,0-1 0,0 0 0,1 0 0,-1 0 0,0 1 0,1-1 0,-1 0 0,1 1 0,-1 0 0,1-1 0,0 1 0,0 0 0,0 0 0,-1 0 0,1 0 0,0 0 0,0 0 0,0 0 0,1 1 0,1-1 0,6-1 0,1 1 0,0 0 0,15 1 0,18-3 0,160-42 0,-152 32 0,-31 7 0,0 2 0,42-5 0,284 8 0,-164 3 0,-174-2 0,0 1 0,0 0 0,0 1 0,0 0 0,0 0 0,-1 1 0,10 4 0,58 32 0,-59-29 0,13 6 0,142 88 0,-149-88 0,-1 2 0,0 0 0,-2 1 0,0 2 0,19 23 0,168 220 0,-201-255 0,1 1 0,-2 1 0,0-1 0,0 1 0,4 15 0,13 57 0,-16-43 0,-2-1 0,-2 1 0,-4 67 0,0-27 0,1-33 0,-3-1 0,-9 48 0,7-57-682,-1 47-1,7-60-6143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14:27:59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1606 24575,'1'-24'0,"1"0"0,1 0 0,2 0 0,10-34 0,-12 48 0,12-45-90,3 2 0,2 0 0,2 1 0,3 2 0,2 0 0,2 2 0,2 0 0,2 3 0,53-58 0,19 0 45,4 6 0,4 4 0,229-143 0,-231 172 45,2 6 0,137-51 0,-172 81 15,1 5 1,1 2-1,1 4 1,113-8-1,-29 15 57,194 13-1,-299 1 37,-1 2-1,-1 3 1,0 3-1,0 2 1,-1 3-1,-1 2 1,99 49-1,-65-25-107,35 19 0,-104-50 0,0 2 0,-1-1 0,29 28 0,-40-32 0,-1 0 0,0 1 0,0 0 0,-1 1 0,-1-1 0,0 1 0,0 1 0,-1-1 0,-1 1 0,1 0 0,-2 0 0,0 0 0,2 14 0,0 17 0,-2 1 0,-4 62 0,0-50 0,1 129 0,-5 275 0,-1-345 0,-5-1 0,-6-1 0,-4-1 0,-43 133 0,35-158 0,-4-1 0,-3-2 0,-5-1 0,-83 127 0,-244 326 0,315-468 0,-72 72 0,86-102 0,-2-1 0,-88 60 0,18-30 0,-62 43 0,100-57 0,-124 66 0,154-100 0,32-15 0,1 1 0,0-1 0,0 1 0,1 1 0,-1 0 0,-12 10 0,-3 10 0,1 1 0,-37 53 0,-8 9 0,-11 1 0,-68 83 0,141-164 0,-91 130 0,88-122 0,1 1 0,1 0 0,0 1 0,1 0 0,1 0 0,-5 27 0,6-6-455,1-1 0,3 58 0,2-68-6371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14:27:59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2FB3D-4B4E-49F9-90DF-56D36F30828D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1A6CE-25D1-4600-9D04-A42C394DC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7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let you add the self-deprecating strategy quote!! B&amp;W, soft focus and much chin scratching was the start point though…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1A6CE-25D1-4600-9D04-A42C394DC6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93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Couldn’t find the yoga reference in the video but there’s plenty we can grab from to prove our point!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1A6CE-25D1-4600-9D04-A42C394DC6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1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we have quotes to add here or are we inventing??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1A6CE-25D1-4600-9D04-A42C394DC6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5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The Age of Average: https://www.alexmurrell.co.uk/articles/the-age-of-average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2C4D8-9D57-4510-BD57-54DE2B159A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64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 this AI?? I can’t even tell any more… Thought it looked nice even if the negroni was a tad watery.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1A6CE-25D1-4600-9D04-A42C394DC6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9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Opportunity in tech / AI – thought I’d try to use something real rather than a crap clip art of devices. This is KITKAT’s AI campaign – ‘AI made this so we could have a break’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1A6CE-25D1-4600-9D04-A42C394DC6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76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was in this week’s Contagious newsletter which I thought was PERFECT and even mentions the plumbing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1A6CE-25D1-4600-9D04-A42C394DC6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7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Admittedly a light bulb is an overused analogy for an idea but just thought it linked with the APG visuals nicely too!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1A6CE-25D1-4600-9D04-A42C394DC6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96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0473CD-DC0B-80D4-B076-9EACB3242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4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15F103-8444-6090-965D-AF94552C4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2632"/>
            <a:ext cx="9144000" cy="9751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D87B-7C8E-4B4C-06E0-5FF19A97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D95C-C002-1945-1378-555DB1F7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7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0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EFE413-7FFB-70DF-290B-FE60D7575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7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576D-B9E6-54FE-1599-109507C0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442E-0DE4-8051-D13F-5E55D8A5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6C77A-D07A-DF9B-43D6-77426196E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110B-418E-A79F-49A1-3A00BC2C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39020-C609-3BA4-2DFA-C0722BC6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FB2BB-F5AC-F827-9E36-523EA3D8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541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4A799-C99E-2020-B4D5-C393A8A02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EC9DA-3A2B-6134-AC55-CF48DA0F2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54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09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4DC7-9642-0369-B8E5-238CD523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38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5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0473CD-DC0B-80D4-B076-9EACB3242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4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15F103-8444-6090-965D-AF94552C4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2632"/>
            <a:ext cx="9144000" cy="9751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0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D87B-7C8E-4B4C-06E0-5FF19A97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D95C-C002-1945-1378-555DB1F7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1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D87B-7C8E-4B4C-06E0-5FF19A97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D95C-C002-1945-1378-555DB1F7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60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EFE413-7FFB-70DF-290B-FE60D7575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7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576D-B9E6-54FE-1599-109507C0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442E-0DE4-8051-D13F-5E55D8A5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6C77A-D07A-DF9B-43D6-77426196E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66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110B-418E-A79F-49A1-3A00BC2C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39020-C609-3BA4-2DFA-C0722BC6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FB2BB-F5AC-F827-9E36-523EA3D8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541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4A799-C99E-2020-B4D5-C393A8A02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EC9DA-3A2B-6134-AC55-CF48DA0F2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54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96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4DC7-9642-0369-B8E5-238CD523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0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62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6601-EAAA-5F01-B399-34EC98345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C9691-BEE8-BAC9-5D23-48ED7626B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4BB30-3E9B-9418-0DC2-33D7452F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982-87CF-42C5-B315-F3F9AAB38F38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2FF64-D717-EA40-14C7-86B0BEF0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0EC80-39C5-EE60-2470-1C53B907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B47E-7F8B-4CFB-B239-708C057ED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EFE413-7FFB-70DF-290B-FE60D7575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E4441-16EC-9C1B-5413-CA07C856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6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576D-B9E6-54FE-1599-109507C0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442E-0DE4-8051-D13F-5E55D8A5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6C77A-D07A-DF9B-43D6-77426196E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3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110B-418E-A79F-49A1-3A00BC2C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39020-C609-3BA4-2DFA-C0722BC6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FB2BB-F5AC-F827-9E36-523EA3D8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541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4A799-C99E-2020-B4D5-C393A8A02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EC9DA-3A2B-6134-AC55-CF48DA0F2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54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4DC7-9642-0369-B8E5-238CD523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2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0473CD-DC0B-80D4-B076-9EACB3242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4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15F103-8444-6090-965D-AF94552C4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2632"/>
            <a:ext cx="9144000" cy="9751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1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5695BB-1529-15B4-91D6-75FDA974370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4C709-0FE8-1458-2306-9AD26836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6D2C1-229E-16D6-379A-850770F37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5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09EFF"/>
          </a:solidFill>
          <a:latin typeface="II Balfron" pitchFamily="2" charset="0"/>
          <a:ea typeface="+mj-ea"/>
          <a:cs typeface="+mj-cs"/>
        </a:defRPr>
      </a:lvl1pPr>
    </p:titleStyle>
    <p:bodyStyle>
      <a:lvl1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5695BB-1529-15B4-91D6-75FDA974370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4C709-0FE8-1458-2306-9AD26836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6D2C1-229E-16D6-379A-850770F37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8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BD9D4"/>
          </a:solidFill>
          <a:latin typeface="II Balfron" pitchFamily="2" charset="0"/>
          <a:ea typeface="+mj-ea"/>
          <a:cs typeface="+mj-cs"/>
        </a:defRPr>
      </a:lvl1pPr>
    </p:titleStyle>
    <p:bodyStyle>
      <a:lvl1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5695BB-1529-15B4-91D6-75FDA97437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4C709-0FE8-1458-2306-9AD26836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6D2C1-229E-16D6-379A-850770F37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9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B456F7"/>
          </a:solidFill>
          <a:latin typeface="II Balfron" pitchFamily="2" charset="0"/>
          <a:ea typeface="+mj-ea"/>
          <a:cs typeface="+mj-cs"/>
        </a:defRPr>
      </a:lvl1pPr>
    </p:titleStyle>
    <p:bodyStyle>
      <a:lvl1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4763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10" Type="http://schemas.openxmlformats.org/officeDocument/2006/relationships/image" Target="../media/image17.png"/><Relationship Id="rId4" Type="http://schemas.openxmlformats.org/officeDocument/2006/relationships/image" Target="../media/image140.png"/><Relationship Id="rId9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634BC-DA4B-A53B-4FA9-CC20E32FE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C6BDC36-637B-CAC5-86F9-C55824DDC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867" y="4613138"/>
            <a:ext cx="11650133" cy="1982395"/>
          </a:xfrm>
        </p:spPr>
        <p:txBody>
          <a:bodyPr>
            <a:normAutofit fontScale="92500" lnSpcReduction="10000"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The Future of Comms Planning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Sally Weavers, Co-Founder, Craft Media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Pippa </a:t>
            </a:r>
            <a:r>
              <a:rPr lang="en-GB" sz="3200" b="1" dirty="0" err="1">
                <a:solidFill>
                  <a:schemeClr val="bg1"/>
                </a:solidFill>
              </a:rPr>
              <a:t>Glucklich</a:t>
            </a:r>
            <a:r>
              <a:rPr lang="en-GB" sz="3200" b="1" dirty="0">
                <a:solidFill>
                  <a:schemeClr val="bg1"/>
                </a:solidFill>
              </a:rPr>
              <a:t>, CEO, Electric Glue</a:t>
            </a:r>
          </a:p>
        </p:txBody>
      </p:sp>
    </p:spTree>
    <p:extLst>
      <p:ext uri="{BB962C8B-B14F-4D97-AF65-F5344CB8AC3E}">
        <p14:creationId xmlns:p14="http://schemas.microsoft.com/office/powerpoint/2010/main" val="250856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0F45-3B5C-31CF-76BA-3D498AB4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istory of the First Lightbulb | Who Invented the Lightbulb?">
            <a:extLst>
              <a:ext uri="{FF2B5EF4-FFF2-40B4-BE49-F238E27FC236}">
                <a16:creationId xmlns:a16="http://schemas.microsoft.com/office/drawing/2014/main" id="{60E6DB16-4FC7-EE9D-718E-20F5F12B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60" y="-279636"/>
            <a:ext cx="12362120" cy="74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DFF7FB-23C2-88ED-40EC-B1F728148CE8}"/>
              </a:ext>
            </a:extLst>
          </p:cNvPr>
          <p:cNvSpPr txBox="1"/>
          <p:nvPr/>
        </p:nvSpPr>
        <p:spPr>
          <a:xfrm>
            <a:off x="1095154" y="4562475"/>
            <a:ext cx="21739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800" dirty="0">
                <a:solidFill>
                  <a:schemeClr val="bg1"/>
                </a:solidFill>
                <a:latin typeface="II Balfron" panose="020B0604020202020204" charset="0"/>
                <a:ea typeface="Roboto" panose="02000000000000000000" pitchFamily="2" charset="0"/>
                <a:cs typeface="Roboto" panose="02000000000000000000" pitchFamily="2" charset="0"/>
              </a:rPr>
              <a:t>THE IDEA</a:t>
            </a:r>
          </a:p>
        </p:txBody>
      </p:sp>
    </p:spTree>
    <p:extLst>
      <p:ext uri="{BB962C8B-B14F-4D97-AF65-F5344CB8AC3E}">
        <p14:creationId xmlns:p14="http://schemas.microsoft.com/office/powerpoint/2010/main" val="411935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6D25-9EC9-1798-1A00-8BB68FB7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APG | Planning &amp; Strategy | London">
            <a:extLst>
              <a:ext uri="{FF2B5EF4-FFF2-40B4-BE49-F238E27FC236}">
                <a16:creationId xmlns:a16="http://schemas.microsoft.com/office/drawing/2014/main" id="{BFDBFA0E-89CF-3808-424B-0182FD92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1B2CDD-A40B-3ABA-484B-1ADDD306FDFD}"/>
              </a:ext>
            </a:extLst>
          </p:cNvPr>
          <p:cNvSpPr txBox="1"/>
          <p:nvPr/>
        </p:nvSpPr>
        <p:spPr>
          <a:xfrm>
            <a:off x="7219509" y="628429"/>
            <a:ext cx="28648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800" dirty="0">
                <a:latin typeface="II Balfron" panose="020B0604020202020204" charset="0"/>
                <a:ea typeface="Roboto" panose="02000000000000000000" pitchFamily="2" charset="0"/>
                <a:cs typeface="Roboto" panose="02000000000000000000" pitchFamily="2" charset="0"/>
              </a:rPr>
              <a:t>WHAT IF…?</a:t>
            </a:r>
          </a:p>
        </p:txBody>
      </p:sp>
    </p:spTree>
    <p:extLst>
      <p:ext uri="{BB962C8B-B14F-4D97-AF65-F5344CB8AC3E}">
        <p14:creationId xmlns:p14="http://schemas.microsoft.com/office/powerpoint/2010/main" val="306183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B0DF8-8AC5-6207-0D65-E53C1761A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2949-9BEF-2C29-89FB-CC0247E6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APG | Planning &amp; Strategy | London">
            <a:extLst>
              <a:ext uri="{FF2B5EF4-FFF2-40B4-BE49-F238E27FC236}">
                <a16:creationId xmlns:a16="http://schemas.microsoft.com/office/drawing/2014/main" id="{08CCBAB9-1099-850B-79DA-60BFE37E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40C680-8434-BDBF-995C-1A59F69EEAB0}"/>
                  </a:ext>
                </a:extLst>
              </p14:cNvPr>
              <p14:cNvContentPartPr/>
              <p14:nvPr/>
            </p14:nvContentPartPr>
            <p14:xfrm>
              <a:off x="5550262" y="3741689"/>
              <a:ext cx="1312560" cy="157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40C680-8434-BDBF-995C-1A59F69EEA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2262" y="3723689"/>
                <a:ext cx="1348200" cy="16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4AFC79-EEDE-DF90-C8FF-3FBF3740EDD6}"/>
                  </a:ext>
                </a:extLst>
              </p14:cNvPr>
              <p14:cNvContentPartPr/>
              <p14:nvPr/>
            </p14:nvContentPartPr>
            <p14:xfrm>
              <a:off x="5464582" y="2912609"/>
              <a:ext cx="1118880" cy="754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4AFC79-EEDE-DF90-C8FF-3FBF3740ED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6942" y="2894969"/>
                <a:ext cx="1154520" cy="7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20D7884-896F-32A6-C7C2-B557F0D23617}"/>
                  </a:ext>
                </a:extLst>
              </p14:cNvPr>
              <p14:cNvContentPartPr/>
              <p14:nvPr/>
            </p14:nvContentPartPr>
            <p14:xfrm>
              <a:off x="10387582" y="3207089"/>
              <a:ext cx="1257480" cy="1790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20D7884-896F-32A6-C7C2-B557F0D236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69942" y="3189449"/>
                <a:ext cx="1293120" cy="18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FC11FAD-3E42-1FDC-4622-0145BD6570B0}"/>
                  </a:ext>
                </a:extLst>
              </p14:cNvPr>
              <p14:cNvContentPartPr/>
              <p14:nvPr/>
            </p14:nvContentPartPr>
            <p14:xfrm>
              <a:off x="10738582" y="5613329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FC11FAD-3E42-1FDC-4622-0145BD6570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20582" y="559532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098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9B365A-77C6-5473-C3BC-574FEA5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ESTABLISHING THE “MEDIA PLANNING GROUP”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57694-F99C-DDDF-7A57-580DC13F76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How it will work</a:t>
            </a:r>
          </a:p>
          <a:p>
            <a:endParaRPr lang="en-GB" dirty="0"/>
          </a:p>
          <a:p>
            <a:pPr marL="347663" indent="-342900">
              <a:buFontTx/>
              <a:buChar char="-"/>
            </a:pPr>
            <a:r>
              <a:rPr lang="en-GB" dirty="0"/>
              <a:t>Leans into existing APG infrastructure</a:t>
            </a:r>
          </a:p>
          <a:p>
            <a:pPr marL="347663" indent="-342900">
              <a:buFontTx/>
              <a:buChar char="-"/>
            </a:pPr>
            <a:r>
              <a:rPr lang="en-GB" dirty="0"/>
              <a:t>Independent committee </a:t>
            </a:r>
          </a:p>
          <a:p>
            <a:pPr marL="347663" indent="-342900">
              <a:buFontTx/>
              <a:buChar char="-"/>
            </a:pPr>
            <a:r>
              <a:rPr lang="en-GB" dirty="0"/>
              <a:t>Annual training programme</a:t>
            </a:r>
          </a:p>
          <a:p>
            <a:pPr marL="347663" indent="-342900">
              <a:buFontTx/>
              <a:buChar char="-"/>
            </a:pPr>
            <a:r>
              <a:rPr lang="en-GB" dirty="0"/>
              <a:t>Noisy Thinking for media</a:t>
            </a:r>
          </a:p>
          <a:p>
            <a:pPr marL="347663" indent="-342900">
              <a:buFontTx/>
              <a:buChar char="-"/>
            </a:pPr>
            <a:r>
              <a:rPr lang="en-GB" dirty="0"/>
              <a:t>Bi-annual Awards</a:t>
            </a:r>
          </a:p>
          <a:p>
            <a:pPr marL="347663" indent="-342900">
              <a:buFontTx/>
              <a:buChar char="-"/>
            </a:pPr>
            <a:r>
              <a:rPr lang="en-GB" dirty="0"/>
              <a:t>Maybe even our own book…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64B59A-C019-4749-4A92-13831D5C32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What we need </a:t>
            </a:r>
          </a:p>
          <a:p>
            <a:endParaRPr lang="en-GB" dirty="0"/>
          </a:p>
          <a:p>
            <a:pPr marL="347663" indent="-342900">
              <a:buFontTx/>
              <a:buChar char="-"/>
            </a:pPr>
            <a:r>
              <a:rPr lang="en-GB" dirty="0"/>
              <a:t>Membership is for individuals, we need agencies to support and invest</a:t>
            </a:r>
          </a:p>
          <a:p>
            <a:pPr marL="347663" indent="-342900">
              <a:buFontTx/>
              <a:buChar char="-"/>
            </a:pPr>
            <a:r>
              <a:rPr lang="en-GB" dirty="0"/>
              <a:t>Willing committee members</a:t>
            </a:r>
          </a:p>
          <a:p>
            <a:pPr marL="347663" indent="-342900">
              <a:buFontTx/>
              <a:buChar char="-"/>
            </a:pPr>
            <a:r>
              <a:rPr lang="en-GB" dirty="0"/>
              <a:t>Get clients involved</a:t>
            </a:r>
          </a:p>
          <a:p>
            <a:pPr marL="347663" indent="-342900">
              <a:buFontTx/>
              <a:buChar char="-"/>
            </a:pPr>
            <a:r>
              <a:rPr lang="en-GB" dirty="0"/>
              <a:t>Backing of the press</a:t>
            </a:r>
          </a:p>
        </p:txBody>
      </p:sp>
    </p:spTree>
    <p:extLst>
      <p:ext uri="{BB962C8B-B14F-4D97-AF65-F5344CB8AC3E}">
        <p14:creationId xmlns:p14="http://schemas.microsoft.com/office/powerpoint/2010/main" val="41534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174550-A75E-D49D-3E56-A2D4E32BF319}"/>
              </a:ext>
            </a:extLst>
          </p:cNvPr>
          <p:cNvSpPr txBox="1"/>
          <p:nvPr/>
        </p:nvSpPr>
        <p:spPr>
          <a:xfrm>
            <a:off x="866874" y="428178"/>
            <a:ext cx="107449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chemeClr val="bg1"/>
                </a:solidFill>
                <a:latin typeface="II Balfron" panose="020B0604020202020204" charset="0"/>
              </a:rPr>
              <a:t>WHO CARES ABOUT COMMS PLANNING?</a:t>
            </a:r>
          </a:p>
        </p:txBody>
      </p:sp>
    </p:spTree>
    <p:extLst>
      <p:ext uri="{BB962C8B-B14F-4D97-AF65-F5344CB8AC3E}">
        <p14:creationId xmlns:p14="http://schemas.microsoft.com/office/powerpoint/2010/main" val="86913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FAD0-BC09-D6C5-AEA8-F69F79AB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leaning against a wall&#10;&#10;AI-generated content may be incorrect.">
            <a:extLst>
              <a:ext uri="{FF2B5EF4-FFF2-40B4-BE49-F238E27FC236}">
                <a16:creationId xmlns:a16="http://schemas.microsoft.com/office/drawing/2014/main" id="{1F1A6FB5-957F-67D7-6236-5846CCAE0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2706"/>
            <a:ext cx="12191998" cy="812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5E78EFF-2451-45C6-D3F9-80A03B40929E}"/>
              </a:ext>
            </a:extLst>
          </p:cNvPr>
          <p:cNvSpPr txBox="1">
            <a:spLocks/>
          </p:cNvSpPr>
          <p:nvPr/>
        </p:nvSpPr>
        <p:spPr>
          <a:xfrm>
            <a:off x="456815" y="450574"/>
            <a:ext cx="5466907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B456F7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‘I’m given a vague brief and asked to come up with something by the morning’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78559B-A041-09A9-A950-60D28C7C1FDD}"/>
              </a:ext>
            </a:extLst>
          </p:cNvPr>
          <p:cNvSpPr txBox="1">
            <a:spLocks/>
          </p:cNvSpPr>
          <p:nvPr/>
        </p:nvSpPr>
        <p:spPr>
          <a:xfrm>
            <a:off x="629093" y="3640138"/>
            <a:ext cx="5466907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B456F7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‘I sometimes can’t see my strategy in the plan that is delivered’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2C8676-7AAB-9807-44F7-041827BE2210}"/>
              </a:ext>
            </a:extLst>
          </p:cNvPr>
          <p:cNvSpPr txBox="1">
            <a:spLocks/>
          </p:cNvSpPr>
          <p:nvPr/>
        </p:nvSpPr>
        <p:spPr>
          <a:xfrm>
            <a:off x="6324407" y="334565"/>
            <a:ext cx="5466907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B456F7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‘It’s not unusual to not see the creative work before a live date’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61B6AE5-7888-0BAF-80C2-1AE311A167DD}"/>
              </a:ext>
            </a:extLst>
          </p:cNvPr>
          <p:cNvSpPr txBox="1">
            <a:spLocks/>
          </p:cNvSpPr>
          <p:nvPr/>
        </p:nvSpPr>
        <p:spPr>
          <a:xfrm>
            <a:off x="6552814" y="3187302"/>
            <a:ext cx="5466907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B456F7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‘I now talk about media pipes more than ideas ’</a:t>
            </a:r>
          </a:p>
        </p:txBody>
      </p:sp>
    </p:spTree>
    <p:extLst>
      <p:ext uri="{BB962C8B-B14F-4D97-AF65-F5344CB8AC3E}">
        <p14:creationId xmlns:p14="http://schemas.microsoft.com/office/powerpoint/2010/main" val="304849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0122-DA40-193E-6E64-5827A446FF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GB" dirty="0"/>
              <a:t>And Now possible In the blink of an eye….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1FD90-209B-6E7B-B3FB-C732FAAEE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490467"/>
            <a:ext cx="7772400" cy="18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8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74E8-EA80-8DAB-42C4-5FA7ADC9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36B7-F54D-5DEE-3428-F0FEA58F4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Gorilla' showed why clients should treat agencies well">
            <a:extLst>
              <a:ext uri="{FF2B5EF4-FFF2-40B4-BE49-F238E27FC236}">
                <a16:creationId xmlns:a16="http://schemas.microsoft.com/office/drawing/2014/main" id="{3EEAA407-C6ED-4C63-ABAC-56E4BCB7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4059"/>
            <a:ext cx="12190412" cy="81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B5B7BED-4A49-9E08-D20A-692152817000}"/>
              </a:ext>
            </a:extLst>
          </p:cNvPr>
          <p:cNvSpPr txBox="1">
            <a:spLocks/>
          </p:cNvSpPr>
          <p:nvPr/>
        </p:nvSpPr>
        <p:spPr>
          <a:xfrm>
            <a:off x="838200" y="1741636"/>
            <a:ext cx="10515600" cy="4500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B456F7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bg1"/>
                </a:solidFill>
              </a:rPr>
              <a:t>What is the VTR?</a:t>
            </a:r>
          </a:p>
          <a:p>
            <a:endParaRPr lang="en-US" sz="11500" dirty="0">
              <a:solidFill>
                <a:schemeClr val="bg1"/>
              </a:solidFill>
            </a:endParaRPr>
          </a:p>
          <a:p>
            <a:r>
              <a:rPr lang="en-US" sz="11500" dirty="0">
                <a:solidFill>
                  <a:schemeClr val="bg1"/>
                </a:solidFill>
              </a:rPr>
              <a:t>Can we have it as a 6 secs?</a:t>
            </a:r>
          </a:p>
          <a:p>
            <a:endParaRPr lang="en-US" sz="11500" dirty="0">
              <a:solidFill>
                <a:schemeClr val="bg1"/>
              </a:solidFill>
            </a:endParaRPr>
          </a:p>
          <a:p>
            <a:r>
              <a:rPr lang="en-US" sz="11500" dirty="0">
                <a:solidFill>
                  <a:schemeClr val="bg1"/>
                </a:solidFill>
              </a:rPr>
              <a:t>The branding needs to be more obvious earlier on</a:t>
            </a:r>
          </a:p>
          <a:p>
            <a:endParaRPr lang="en-US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1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AA873E-E903-FAEF-37AB-8965DF9D4B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The age of average — Alex Murrell">
            <a:extLst>
              <a:ext uri="{FF2B5EF4-FFF2-40B4-BE49-F238E27FC236}">
                <a16:creationId xmlns:a16="http://schemas.microsoft.com/office/drawing/2014/main" id="{50510332-9670-23FD-3FE9-38D90E9D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501FC5-34D2-C4BE-3515-74E2DEE33F5F}"/>
              </a:ext>
            </a:extLst>
          </p:cNvPr>
          <p:cNvSpPr txBox="1">
            <a:spLocks/>
          </p:cNvSpPr>
          <p:nvPr/>
        </p:nvSpPr>
        <p:spPr>
          <a:xfrm>
            <a:off x="1914646" y="1764786"/>
            <a:ext cx="8780362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B456F7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bg1"/>
                </a:solidFill>
              </a:rPr>
              <a:t>ARE WE REALLY OK WITH AIMING FOR AVERAGE?</a:t>
            </a:r>
          </a:p>
        </p:txBody>
      </p:sp>
    </p:spTree>
    <p:extLst>
      <p:ext uri="{BB962C8B-B14F-4D97-AF65-F5344CB8AC3E}">
        <p14:creationId xmlns:p14="http://schemas.microsoft.com/office/powerpoint/2010/main" val="404137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D803-2CB2-829B-1CB4-19194110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7D18-C5B9-69F9-FCE8-CD2699F89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Forza Wine At The National Theatre - Review - South Bank - London - The  Infatuation">
            <a:extLst>
              <a:ext uri="{FF2B5EF4-FFF2-40B4-BE49-F238E27FC236}">
                <a16:creationId xmlns:a16="http://schemas.microsoft.com/office/drawing/2014/main" id="{28E7DF32-C427-EC86-FE4B-8B1F0E9F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3ABDCD3-1F67-37AE-968B-8402D1027702}"/>
              </a:ext>
            </a:extLst>
          </p:cNvPr>
          <p:cNvSpPr txBox="1">
            <a:spLocks/>
          </p:cNvSpPr>
          <p:nvPr/>
        </p:nvSpPr>
        <p:spPr>
          <a:xfrm>
            <a:off x="-3074582" y="-398463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B456F7"/>
                </a:solidFill>
                <a:latin typeface="II Balfron" pitchFamily="2" charset="0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bg1"/>
                </a:solidFill>
              </a:rPr>
              <a:t>LUNCH?</a:t>
            </a:r>
          </a:p>
        </p:txBody>
      </p:sp>
    </p:spTree>
    <p:extLst>
      <p:ext uri="{BB962C8B-B14F-4D97-AF65-F5344CB8AC3E}">
        <p14:creationId xmlns:p14="http://schemas.microsoft.com/office/powerpoint/2010/main" val="315568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88E7-38EB-4894-8E6D-D30878C4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C2B7-7171-05F9-805E-3FF7B46A4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ave AI Break">
            <a:extLst>
              <a:ext uri="{FF2B5EF4-FFF2-40B4-BE49-F238E27FC236}">
                <a16:creationId xmlns:a16="http://schemas.microsoft.com/office/drawing/2014/main" id="{EA3DF48B-618D-CA47-072B-0A0D8D8D3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2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135B51-B0E8-7D37-281A-13FB7C37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 If culture is drowning us in a rising ride of digital effluent, the long-term solution is obvious, but not easy: sort out the damn plumbing. Fix the ecosystem. Demand better. 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But in the short term, the most radical move is the simplest: refuse to contribute to the cavalcade of crap.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A244189-F9CC-6766-73DD-BA5B87E82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031" y="5163651"/>
            <a:ext cx="58303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Katrina Stirton-Dodd, Trends Editor Contagious, October 2025</a:t>
            </a:r>
          </a:p>
        </p:txBody>
      </p:sp>
    </p:spTree>
    <p:extLst>
      <p:ext uri="{BB962C8B-B14F-4D97-AF65-F5344CB8AC3E}">
        <p14:creationId xmlns:p14="http://schemas.microsoft.com/office/powerpoint/2010/main" val="35167166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56DA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56DA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56DA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447</Words>
  <Application>Microsoft Office PowerPoint</Application>
  <PresentationFormat>Widescreen</PresentationFormat>
  <Paragraphs>51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II Balfron</vt:lpstr>
      <vt:lpstr>Arial</vt:lpstr>
      <vt:lpstr>Roboto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And Now possible In the blink of an eye….</vt:lpstr>
      <vt:lpstr>PowerPoint Presentation</vt:lpstr>
      <vt:lpstr>PowerPoint Presentation</vt:lpstr>
      <vt:lpstr>PowerPoint Presentation</vt:lpstr>
      <vt:lpstr>PowerPoint Presentation</vt:lpstr>
      <vt:lpstr> If culture is drowning us in a rising ride of digital effluent, the long-term solution is obvious, but not easy: sort out the damn plumbing. Fix the ecosystem. Demand better.   But in the short term, the most radical move is the simplest: refuse to contribute to the cavalcade of crap.</vt:lpstr>
      <vt:lpstr>PowerPoint Presentation</vt:lpstr>
      <vt:lpstr>PowerPoint Presentation</vt:lpstr>
      <vt:lpstr>PowerPoint Presentation</vt:lpstr>
      <vt:lpstr>ESTABLISHING THE “MEDIA PLANNING GROUP”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Davidson</dc:creator>
  <cp:lastModifiedBy>Brian Jacobs</cp:lastModifiedBy>
  <cp:revision>11</cp:revision>
  <dcterms:created xsi:type="dcterms:W3CDTF">2024-09-03T12:23:53Z</dcterms:created>
  <dcterms:modified xsi:type="dcterms:W3CDTF">2025-10-12T17:17:27Z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81fdc3-f764-40d8-a48c-a6cd43b1bb55_Enabled">
    <vt:lpwstr>true</vt:lpwstr>
  </property>
  <property fmtid="{D5CDD505-2E9C-101B-9397-08002B2CF9AE}" pid="3" name="MSIP_Label_da81fdc3-f764-40d8-a48c-a6cd43b1bb55_SetDate">
    <vt:lpwstr>2024-09-03T13:04:02Z</vt:lpwstr>
  </property>
  <property fmtid="{D5CDD505-2E9C-101B-9397-08002B2CF9AE}" pid="4" name="MSIP_Label_da81fdc3-f764-40d8-a48c-a6cd43b1bb55_Method">
    <vt:lpwstr>Privileged</vt:lpwstr>
  </property>
  <property fmtid="{D5CDD505-2E9C-101B-9397-08002B2CF9AE}" pid="5" name="MSIP_Label_da81fdc3-f764-40d8-a48c-a6cd43b1bb55_Name">
    <vt:lpwstr>Confidential</vt:lpwstr>
  </property>
  <property fmtid="{D5CDD505-2E9C-101B-9397-08002B2CF9AE}" pid="6" name="MSIP_Label_da81fdc3-f764-40d8-a48c-a6cd43b1bb55_SiteId">
    <vt:lpwstr>95633859-45c9-4df2-ae24-e585655fca15</vt:lpwstr>
  </property>
  <property fmtid="{D5CDD505-2E9C-101B-9397-08002B2CF9AE}" pid="7" name="MSIP_Label_da81fdc3-f764-40d8-a48c-a6cd43b1bb55_ActionId">
    <vt:lpwstr>02605513-c30c-467e-a7c2-4c73b74e3790</vt:lpwstr>
  </property>
  <property fmtid="{D5CDD505-2E9C-101B-9397-08002B2CF9AE}" pid="8" name="MSIP_Label_da81fdc3-f764-40d8-a48c-a6cd43b1bb55_ContentBits">
    <vt:lpwstr>0</vt:lpwstr>
  </property>
</Properties>
</file>